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3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4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5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36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3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4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9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5.xml" ContentType="application/vnd.openxmlformats-officedocument.drawingml.chartshapes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0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41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42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6.xml" ContentType="application/vnd.openxmlformats-officedocument.drawingml.chartshapes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43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44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45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5"/>
  </p:notesMasterIdLst>
  <p:sldIdLst>
    <p:sldId id="263" r:id="rId2"/>
    <p:sldId id="26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423" r:id="rId13"/>
    <p:sldId id="362" r:id="rId14"/>
    <p:sldId id="363" r:id="rId15"/>
    <p:sldId id="364" r:id="rId16"/>
    <p:sldId id="365" r:id="rId17"/>
    <p:sldId id="366" r:id="rId18"/>
    <p:sldId id="367" r:id="rId19"/>
    <p:sldId id="424" r:id="rId20"/>
    <p:sldId id="425" r:id="rId21"/>
    <p:sldId id="426" r:id="rId22"/>
    <p:sldId id="401" r:id="rId23"/>
    <p:sldId id="427" r:id="rId24"/>
    <p:sldId id="383" r:id="rId25"/>
    <p:sldId id="428" r:id="rId26"/>
    <p:sldId id="384" r:id="rId27"/>
    <p:sldId id="385" r:id="rId28"/>
    <p:sldId id="429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7" r:id="rId40"/>
    <p:sldId id="398" r:id="rId41"/>
    <p:sldId id="399" r:id="rId42"/>
    <p:sldId id="400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368" r:id="rId60"/>
    <p:sldId id="369" r:id="rId61"/>
    <p:sldId id="446" r:id="rId62"/>
    <p:sldId id="447" r:id="rId63"/>
    <p:sldId id="448" r:id="rId64"/>
    <p:sldId id="449" r:id="rId65"/>
    <p:sldId id="450" r:id="rId66"/>
    <p:sldId id="451" r:id="rId67"/>
    <p:sldId id="453" r:id="rId68"/>
    <p:sldId id="454" r:id="rId69"/>
    <p:sldId id="456" r:id="rId70"/>
    <p:sldId id="457" r:id="rId71"/>
    <p:sldId id="458" r:id="rId72"/>
    <p:sldId id="459" r:id="rId73"/>
    <p:sldId id="460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thea Woods" initials="AW" lastIdx="13" clrIdx="0">
    <p:extLst>
      <p:ext uri="{19B8F6BF-5375-455C-9EA6-DF929625EA0E}">
        <p15:presenceInfo xmlns:p15="http://schemas.microsoft.com/office/powerpoint/2012/main" userId="c2eef5f54d267dde" providerId="Windows Live"/>
      </p:ext>
    </p:extLst>
  </p:cmAuthor>
  <p:cmAuthor id="2" name="Alethea Woods" initials="AW [2]" lastIdx="9" clrIdx="1">
    <p:extLst>
      <p:ext uri="{19B8F6BF-5375-455C-9EA6-DF929625EA0E}">
        <p15:presenceInfo xmlns:p15="http://schemas.microsoft.com/office/powerpoint/2012/main" userId="7d5758fa8924bf5b" providerId="Windows Live"/>
      </p:ext>
    </p:extLst>
  </p:cmAuthor>
  <p:cmAuthor id="3" name="Emma Blackburn" initials="EB" lastIdx="8" clrIdx="2">
    <p:extLst>
      <p:ext uri="{19B8F6BF-5375-455C-9EA6-DF929625EA0E}">
        <p15:presenceInfo xmlns:p15="http://schemas.microsoft.com/office/powerpoint/2012/main" userId="e6108884eb6c82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1B"/>
    <a:srgbClr val="CE2029"/>
    <a:srgbClr val="2F5597"/>
    <a:srgbClr val="A4A4A4"/>
    <a:srgbClr val="616161"/>
    <a:srgbClr val="595958"/>
    <a:srgbClr val="FF2309"/>
    <a:srgbClr val="6087CE"/>
    <a:srgbClr val="234071"/>
    <a:srgbClr val="F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6349" autoAdjust="0"/>
  </p:normalViewPr>
  <p:slideViewPr>
    <p:cSldViewPr snapToGrid="0">
      <p:cViewPr varScale="1">
        <p:scale>
          <a:sx n="67" d="100"/>
          <a:sy n="67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4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6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About 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0.31</c:v>
                </c:pt>
                <c:pt idx="2">
                  <c:v>0.23</c:v>
                </c:pt>
                <c:pt idx="3">
                  <c:v>0.19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32353924559618"/>
          <c:y val="0.13680271679924899"/>
          <c:w val="0.54519952480320155"/>
          <c:h val="0.83477720214513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business day</c:v>
                </c:pt>
                <c:pt idx="1">
                  <c:v>1-2 business days</c:v>
                </c:pt>
                <c:pt idx="2">
                  <c:v>3-5 business days</c:v>
                </c:pt>
                <c:pt idx="3">
                  <c:v>6+ business days</c:v>
                </c:pt>
                <c:pt idx="4">
                  <c:v>Can't recall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0.25</c:v>
                </c:pt>
                <c:pt idx="2">
                  <c:v>0.46</c:v>
                </c:pt>
                <c:pt idx="3">
                  <c:v>0.21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46026287849"/>
          <c:y val="7.259545559307401E-2"/>
          <c:w val="0.70096730521268047"/>
          <c:h val="0.895462543945973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8-42F5-BD84-09BB71706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18-42F5-BD84-09BB71706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8-42F5-BD84-09BB717062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Yes, reasonable</a:t>
                    </a:r>
                  </a:p>
                  <a:p>
                    <a:fld id="{4988955B-7E3B-48FD-8060-2FB4BE337995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18-42F5-BD84-09BB717062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Not</a:t>
                    </a:r>
                    <a:r>
                      <a:rPr lang="en-US" baseline="0"/>
                      <a:t> reasonable</a:t>
                    </a:r>
                  </a:p>
                  <a:p>
                    <a:fld id="{B977AD71-4076-4B60-BCC8-BF8E19CEC4B0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18-42F5-BD84-09BB7170629A}"/>
                </c:ext>
              </c:extLst>
            </c:dLbl>
            <c:dLbl>
              <c:idx val="2"/>
              <c:layout>
                <c:manualLayout>
                  <c:x val="9.4210952864722614E-2"/>
                  <c:y val="0.106580646577427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Don’t know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fld id="{8F6ABBB5-EC42-4C0B-BEDF-6D75FBE71242}" type="VALUE">
                      <a:rPr lang="en-US" sz="1600" smtClean="0"/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3985059784488"/>
                      <c:h val="0.186367053598539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18-42F5-BD84-09BB71706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0.33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8-42F5-BD84-09BB71706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41476237218856"/>
          <c:y val="3.4484890518875037E-2"/>
          <c:w val="0.6355852376278113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one business day</c:v>
                </c:pt>
                <c:pt idx="1">
                  <c:v>1-2 business days</c:v>
                </c:pt>
                <c:pt idx="2">
                  <c:v>3-5 business days</c:v>
                </c:pt>
                <c:pt idx="3">
                  <c:v>6+ business days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0.54</c:v>
                </c:pt>
                <c:pt idx="2">
                  <c:v>0.2</c:v>
                </c:pt>
                <c:pt idx="3">
                  <c:v>0.01</c:v>
                </c:pt>
                <c:pt idx="4">
                  <c:v>0.03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12900370417719"/>
          <c:y val="9.8329327695764704E-2"/>
          <c:w val="0.60014873140857394"/>
          <c:h val="0.900620328721555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Would recommend MVA</c:v>
                </c:pt>
                <c:pt idx="1">
                  <c:v>MVA uses practices that ensure security</c:v>
                </c:pt>
                <c:pt idx="2">
                  <c:v>Information is easy to understand</c:v>
                </c:pt>
                <c:pt idx="3">
                  <c:v>Had the information needed</c:v>
                </c:pt>
                <c:pt idx="4">
                  <c:v>It was easy to find what I was looking for</c:v>
                </c:pt>
                <c:pt idx="5">
                  <c:v>Can do business needed with VAC via MVA</c:v>
                </c:pt>
                <c:pt idx="6">
                  <c:v>Like the updates</c:v>
                </c:pt>
                <c:pt idx="7">
                  <c:v>MVA is visually appealing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</c:v>
                </c:pt>
                <c:pt idx="1">
                  <c:v>0.54</c:v>
                </c:pt>
                <c:pt idx="2">
                  <c:v>0.41</c:v>
                </c:pt>
                <c:pt idx="3">
                  <c:v>0.38</c:v>
                </c:pt>
                <c:pt idx="4">
                  <c:v>0.35</c:v>
                </c:pt>
                <c:pt idx="5">
                  <c:v>0.36</c:v>
                </c:pt>
                <c:pt idx="6">
                  <c:v>0.36</c:v>
                </c:pt>
                <c:pt idx="7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7-4A6D-A4FB-CF60A6ECDA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Would recommend MVA</c:v>
                </c:pt>
                <c:pt idx="1">
                  <c:v>MVA uses practices that ensure security</c:v>
                </c:pt>
                <c:pt idx="2">
                  <c:v>Information is easy to understand</c:v>
                </c:pt>
                <c:pt idx="3">
                  <c:v>Had the information needed</c:v>
                </c:pt>
                <c:pt idx="4">
                  <c:v>It was easy to find what I was looking for</c:v>
                </c:pt>
                <c:pt idx="5">
                  <c:v>Can do business needed with VAC via MVA</c:v>
                </c:pt>
                <c:pt idx="6">
                  <c:v>Like the updates</c:v>
                </c:pt>
                <c:pt idx="7">
                  <c:v>MVA is visually appealing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0.22</c:v>
                </c:pt>
                <c:pt idx="1">
                  <c:v>0.28000000000000003</c:v>
                </c:pt>
                <c:pt idx="2">
                  <c:v>0.36</c:v>
                </c:pt>
                <c:pt idx="3">
                  <c:v>0.36</c:v>
                </c:pt>
                <c:pt idx="4">
                  <c:v>0.37</c:v>
                </c:pt>
                <c:pt idx="5">
                  <c:v>0.35</c:v>
                </c:pt>
                <c:pt idx="6">
                  <c:v>0.28999999999999998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7-4A6D-A4FB-CF60A6ECDA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Would recommend MVA</c:v>
                </c:pt>
                <c:pt idx="1">
                  <c:v>MVA uses practices that ensure security</c:v>
                </c:pt>
                <c:pt idx="2">
                  <c:v>Information is easy to understand</c:v>
                </c:pt>
                <c:pt idx="3">
                  <c:v>Had the information needed</c:v>
                </c:pt>
                <c:pt idx="4">
                  <c:v>It was easy to find what I was looking for</c:v>
                </c:pt>
                <c:pt idx="5">
                  <c:v>Can do business needed with VAC via MVA</c:v>
                </c:pt>
                <c:pt idx="6">
                  <c:v>Like the updates</c:v>
                </c:pt>
                <c:pt idx="7">
                  <c:v>MVA is visually appealing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0.24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7-4A6D-A4FB-CF60A6ECDA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7222222222222224E-3"/>
                  <c:y val="5.236723715217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8-470C-9A7B-1E7405EE6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Would recommend MVA</c:v>
                </c:pt>
                <c:pt idx="1">
                  <c:v>MVA uses practices that ensure security</c:v>
                </c:pt>
                <c:pt idx="2">
                  <c:v>Information is easy to understand</c:v>
                </c:pt>
                <c:pt idx="3">
                  <c:v>Had the information needed</c:v>
                </c:pt>
                <c:pt idx="4">
                  <c:v>It was easy to find what I was looking for</c:v>
                </c:pt>
                <c:pt idx="5">
                  <c:v>Can do business needed with VAC via MVA</c:v>
                </c:pt>
                <c:pt idx="6">
                  <c:v>Like the updates</c:v>
                </c:pt>
                <c:pt idx="7">
                  <c:v>MVA is visually appealing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0.04</c:v>
                </c:pt>
                <c:pt idx="1">
                  <c:v>0.02</c:v>
                </c:pt>
                <c:pt idx="2">
                  <c:v>0.1</c:v>
                </c:pt>
                <c:pt idx="3">
                  <c:v>0.12</c:v>
                </c:pt>
                <c:pt idx="4">
                  <c:v>0.13</c:v>
                </c:pt>
                <c:pt idx="5">
                  <c:v>0.1</c:v>
                </c:pt>
                <c:pt idx="6">
                  <c:v>0.04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D-4A52-8EDD-91F2E5E32F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Would recommend MVA</c:v>
                </c:pt>
                <c:pt idx="1">
                  <c:v>MVA uses practices that ensure security</c:v>
                </c:pt>
                <c:pt idx="2">
                  <c:v>Information is easy to understand</c:v>
                </c:pt>
                <c:pt idx="3">
                  <c:v>Had the information needed</c:v>
                </c:pt>
                <c:pt idx="4">
                  <c:v>It was easy to find what I was looking for</c:v>
                </c:pt>
                <c:pt idx="5">
                  <c:v>Can do business needed with VAC via MVA</c:v>
                </c:pt>
                <c:pt idx="6">
                  <c:v>Like the updates</c:v>
                </c:pt>
                <c:pt idx="7">
                  <c:v>MVA is visually appealing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D-4A52-8EDD-91F2E5E32F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693744"/>
        <c:axId val="397694400"/>
      </c:barChart>
      <c:catAx>
        <c:axId val="39769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97694400"/>
        <c:crosses val="autoZero"/>
        <c:auto val="1"/>
        <c:lblAlgn val="ctr"/>
        <c:lblOffset val="100"/>
        <c:noMultiLvlLbl val="0"/>
      </c:catAx>
      <c:valAx>
        <c:axId val="3976944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76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32270578273121"/>
          <c:y val="3.1397476139076438E-2"/>
          <c:w val="0.82167727471566054"/>
          <c:h val="5.1679940592986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Somewhat satisfied</c:v>
                </c:pt>
                <c:pt idx="2">
                  <c:v>Neutral</c:v>
                </c:pt>
                <c:pt idx="3">
                  <c:v>Somewhat dissatisfied</c:v>
                </c:pt>
                <c:pt idx="4">
                  <c:v>Very dissatisfied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0.34</c:v>
                </c:pt>
                <c:pt idx="2">
                  <c:v>0.09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1.4466103957345202E-2"/>
          <c:w val="0.54519952480320155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Minimal communication/ updates from VAC</c:v>
                </c:pt>
                <c:pt idx="1">
                  <c:v>Lack of support/ assistance</c:v>
                </c:pt>
                <c:pt idx="2">
                  <c:v>Not enough details provided to find forms/ specific information</c:v>
                </c:pt>
                <c:pt idx="3">
                  <c:v>Trouble finding information needed</c:v>
                </c:pt>
                <c:pt idx="4">
                  <c:v>Features are difficult to use</c:v>
                </c:pt>
                <c:pt idx="5">
                  <c:v>Technical difficulties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0.46</c:v>
                </c:pt>
                <c:pt idx="2">
                  <c:v>0.44</c:v>
                </c:pt>
                <c:pt idx="3">
                  <c:v>0.31</c:v>
                </c:pt>
                <c:pt idx="4">
                  <c:v>0.21</c:v>
                </c:pt>
                <c:pt idx="5">
                  <c:v>0.17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My VAC Account</c:v>
                </c:pt>
                <c:pt idx="1">
                  <c:v>Mail</c:v>
                </c:pt>
                <c:pt idx="2">
                  <c:v>Telephone</c:v>
                </c:pt>
                <c:pt idx="3">
                  <c:v>Some other channel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</c:v>
                </c:pt>
                <c:pt idx="2">
                  <c:v>0.03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4.3382092804124937E-2"/>
          <c:w val="0.54519952480320155"/>
          <c:h val="0.934870727854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Pt>
            <c:idx val="6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E2D-4C7D-BCA6-F80EE407112A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Changes to benefits</c:v>
                </c:pt>
                <c:pt idx="1">
                  <c:v>New program and services</c:v>
                </c:pt>
                <c:pt idx="2">
                  <c:v>Updates to MVA/new features</c:v>
                </c:pt>
                <c:pt idx="3">
                  <c:v>Mental health information/services</c:v>
                </c:pt>
                <c:pt idx="4">
                  <c:v>Commemoration events/related news</c:v>
                </c:pt>
                <c:pt idx="5">
                  <c:v>Other</c:v>
                </c:pt>
                <c:pt idx="6">
                  <c:v>None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</c:v>
                </c:pt>
                <c:pt idx="1">
                  <c:v>0.87</c:v>
                </c:pt>
                <c:pt idx="2">
                  <c:v>0.81</c:v>
                </c:pt>
                <c:pt idx="3">
                  <c:v>0.51</c:v>
                </c:pt>
                <c:pt idx="4">
                  <c:v>0.33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0378721976197"/>
          <c:y val="3.4484890518875037E-2"/>
          <c:w val="0.6633962127802380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&lt;0.5%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A-48AE-B478-73AC667737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About once a week</c:v>
                </c:pt>
                <c:pt idx="1">
                  <c:v>About once a month</c:v>
                </c:pt>
                <c:pt idx="2">
                  <c:v>About twice a year</c:v>
                </c:pt>
                <c:pt idx="3">
                  <c:v>About once a year</c:v>
                </c:pt>
                <c:pt idx="4">
                  <c:v>Only when necessary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0.45</c:v>
                </c:pt>
                <c:pt idx="2">
                  <c:v>0.06</c:v>
                </c:pt>
                <c:pt idx="3">
                  <c:v>3.9215686274509803E-3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1579887090152"/>
          <c:y val="7.9795067403595446E-2"/>
          <c:w val="0.59159352635770401"/>
          <c:h val="0.838911038831738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66-41B7-9F59-31190970C8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6-41B7-9F59-31190970C8C1}"/>
              </c:ext>
            </c:extLst>
          </c:dPt>
          <c:dPt>
            <c:idx val="2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B3-484D-993A-E9A9D05530C8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A7-40F0-A0BA-2FD1C05C3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Interested</c:v>
                </c:pt>
                <c:pt idx="1">
                  <c:v>Maybe</c:v>
                </c:pt>
                <c:pt idx="2">
                  <c:v>Not interested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0.28999999999999998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6-41B7-9F59-31190970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224040"/>
        <c:axId val="411223712"/>
      </c:barChart>
      <c:valAx>
        <c:axId val="411223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11224040"/>
        <c:crosses val="autoZero"/>
        <c:crossBetween val="between"/>
      </c:valAx>
      <c:catAx>
        <c:axId val="411224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1223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4.2900686737530003E-2"/>
          <c:w val="0.5507550797511942"/>
          <c:h val="0.9353518784959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8-4390-AA6A-65A6D33FDAA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VAC staff member</c:v>
                </c:pt>
                <c:pt idx="1">
                  <c:v>Browsing the VAC website</c:v>
                </c:pt>
                <c:pt idx="2">
                  <c:v>Information sent by VAC</c:v>
                </c:pt>
                <c:pt idx="3">
                  <c:v>Word of mouth</c:v>
                </c:pt>
                <c:pt idx="4">
                  <c:v>Veterans' organization/event</c:v>
                </c:pt>
                <c:pt idx="5">
                  <c:v>Another government department/office</c:v>
                </c:pt>
                <c:pt idx="6">
                  <c:v>Social media</c:v>
                </c:pt>
                <c:pt idx="7">
                  <c:v>Other</c:v>
                </c:pt>
                <c:pt idx="8">
                  <c:v>Can't recall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0.36</c:v>
                </c:pt>
                <c:pt idx="1">
                  <c:v>0.16</c:v>
                </c:pt>
                <c:pt idx="2">
                  <c:v>0.16</c:v>
                </c:pt>
                <c:pt idx="3">
                  <c:v>0.15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About 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0.16274509803921566</c:v>
                </c:pt>
                <c:pt idx="1">
                  <c:v>0.34901960784313724</c:v>
                </c:pt>
                <c:pt idx="2">
                  <c:v>0.2627450980392157</c:v>
                </c:pt>
                <c:pt idx="3">
                  <c:v>0.14509803921568629</c:v>
                </c:pt>
                <c:pt idx="4">
                  <c:v>8.039215686274509E-2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729017139374319E-2"/>
          <c:w val="1"/>
          <c:h val="0.8147007002168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Secure message in My VAC Account</c:v>
                </c:pt>
                <c:pt idx="1">
                  <c:v>Phone</c:v>
                </c:pt>
                <c:pt idx="2">
                  <c:v>Mail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0.66078431372549018</c:v>
                </c:pt>
                <c:pt idx="1">
                  <c:v>0.29607843137254902</c:v>
                </c:pt>
                <c:pt idx="2">
                  <c:v>1.3725490196078431E-2</c:v>
                </c:pt>
                <c:pt idx="3">
                  <c:v>2.9411764705882349E-2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8"/>
        <c:axId val="45771008"/>
        <c:axId val="46072960"/>
      </c:barChart>
      <c:catAx>
        <c:axId val="457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4916668316204"/>
          <c:y val="7.9810706767127981E-2"/>
          <c:w val="0.54519952480320155"/>
          <c:h val="0.96378662193696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Used secure messaging</a:t>
                    </a:r>
                    <a:br>
                      <a:rPr lang="en-US" dirty="0"/>
                    </a:br>
                    <a:fld id="{57B505D2-7C0E-430B-899B-0479EA91E03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13918021225063296"/>
                  <c:y val="0.20201430558036731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Did not use secure messaging</a:t>
                    </a:r>
                    <a:br>
                      <a:rPr lang="en-CA" dirty="0"/>
                    </a:br>
                    <a:fld id="{364D785E-3CA0-4957-802E-98CE9C327BC4}" type="VALUE">
                      <a:rPr lang="en-CA" smtClean="0"/>
                      <a:pPr/>
                      <a:t>[VALUE]</a:t>
                    </a:fld>
                    <a:endParaRPr lang="en-CA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0.81568627450980391</c:v>
                </c:pt>
                <c:pt idx="1">
                  <c:v>0.17058823529411765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938803305321017E-2"/>
          <c:w val="1"/>
          <c:h val="0.97037550220317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A1-4220-BDAC-DB925A97ECC1}"/>
              </c:ext>
            </c:extLst>
          </c:dPt>
          <c:dPt>
            <c:idx val="9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5E0-44FF-BF98-4625B8E75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 to 2 times</c:v>
                </c:pt>
                <c:pt idx="1">
                  <c:v>3 to 4 times</c:v>
                </c:pt>
                <c:pt idx="2">
                  <c:v>5 to 6 times</c:v>
                </c:pt>
                <c:pt idx="3">
                  <c:v>7 to 9 times</c:v>
                </c:pt>
                <c:pt idx="4">
                  <c:v>10 to 14 times</c:v>
                </c:pt>
                <c:pt idx="5">
                  <c:v>15 to 19 times</c:v>
                </c:pt>
                <c:pt idx="6">
                  <c:v>20 or more times</c:v>
                </c:pt>
                <c:pt idx="7">
                  <c:v>Other</c:v>
                </c:pt>
                <c:pt idx="8">
                  <c:v>Have not done so in the last year</c:v>
                </c:pt>
                <c:pt idx="9">
                  <c:v>Don't know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</c:v>
                </c:pt>
                <c:pt idx="1">
                  <c:v>0.17</c:v>
                </c:pt>
                <c:pt idx="2">
                  <c:v>0.16</c:v>
                </c:pt>
                <c:pt idx="3">
                  <c:v>0.05</c:v>
                </c:pt>
                <c:pt idx="4">
                  <c:v>0.1</c:v>
                </c:pt>
                <c:pt idx="5">
                  <c:v>0.02</c:v>
                </c:pt>
                <c:pt idx="6">
                  <c:v>0.04</c:v>
                </c:pt>
                <c:pt idx="7">
                  <c:v>0.09</c:v>
                </c:pt>
                <c:pt idx="8">
                  <c:v>0.01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53-42EC-89F3-DB20EC432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than one business day</c:v>
                </c:pt>
                <c:pt idx="1">
                  <c:v>1-2 business days</c:v>
                </c:pt>
                <c:pt idx="2">
                  <c:v>3-5 business days</c:v>
                </c:pt>
                <c:pt idx="3">
                  <c:v>More than 5 business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1.6826923076923076E-2</c:v>
                </c:pt>
                <c:pt idx="1">
                  <c:v>0.30048076923076922</c:v>
                </c:pt>
                <c:pt idx="2">
                  <c:v>0.47596153846153849</c:v>
                </c:pt>
                <c:pt idx="3">
                  <c:v>0.20673076923076925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4916668316204"/>
          <c:y val="7.9810706767127981E-2"/>
          <c:w val="0.54519952480320155"/>
          <c:h val="0.96378662193696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Satisfied</a:t>
                    </a:r>
                    <a:br>
                      <a:rPr lang="en-US" baseline="0" dirty="0"/>
                    </a:br>
                    <a:fld id="{57B505D2-7C0E-430B-899B-0479EA91E03F}" type="VALUE">
                      <a:rPr lang="en-US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20723576036354327"/>
                  <c:y val="0.150855392440180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Not Satisfied</a:t>
                    </a:r>
                    <a:br>
                      <a:rPr lang="en-US" dirty="0"/>
                    </a:br>
                    <a:fld id="{364D785E-3CA0-4957-802E-98CE9C327BC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0.63701923076923073</c:v>
                </c:pt>
                <c:pt idx="1">
                  <c:v>0.36298076923076922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78513256481122"/>
          <c:w val="0.99381058685361034"/>
          <c:h val="0.767434488218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B9-46E6-ADFA-9BE289E4B6B5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9-46E6-ADFA-9BE289E4B6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B9-46E6-ADFA-9BE289E4B6B5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Don’t have a case manager</c:v>
                </c:pt>
                <c:pt idx="3">
                  <c:v>Can’t recall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0.31971153846153844</c:v>
                </c:pt>
                <c:pt idx="1">
                  <c:v>0.25480769230769229</c:v>
                </c:pt>
                <c:pt idx="2">
                  <c:v>0.35817307692307693</c:v>
                </c:pt>
                <c:pt idx="3">
                  <c:v>6.7307692307692304E-2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45771008"/>
        <c:axId val="46072960"/>
      </c:barChart>
      <c:catAx>
        <c:axId val="457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0.14159529639242968"/>
          <c:w val="0.52992174869622166"/>
          <c:h val="0.848667871642094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CA" dirty="0"/>
                      <a:t>Interested in contacting case manager directly</a:t>
                    </a:r>
                    <a:br>
                      <a:rPr lang="en-CA" baseline="0" dirty="0"/>
                    </a:br>
                    <a:fld id="{57B505D2-7C0E-430B-899B-0479EA91E03F}" type="VALUE">
                      <a:rPr lang="en-CA" smtClean="0"/>
                      <a:pPr/>
                      <a:t>[VALUE]</a:t>
                    </a:fld>
                    <a:endParaRPr lang="en-CA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-3.0601483967466758E-3"/>
                  <c:y val="2.9967984083115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CA" dirty="0">
                        <a:solidFill>
                          <a:srgbClr val="C00000"/>
                        </a:solidFill>
                      </a:rPr>
                      <a:t>Not</a:t>
                    </a:r>
                    <a:r>
                      <a:rPr lang="en-CA" baseline="0" dirty="0">
                        <a:solidFill>
                          <a:srgbClr val="C00000"/>
                        </a:solidFill>
                      </a:rPr>
                      <a:t> interested in </a:t>
                    </a:r>
                    <a:r>
                      <a:rPr lang="en-CA" dirty="0">
                        <a:solidFill>
                          <a:srgbClr val="C00000"/>
                        </a:solidFill>
                      </a:rPr>
                      <a:t>contacting directly</a:t>
                    </a:r>
                    <a:br>
                      <a:rPr lang="en-CA" dirty="0">
                        <a:solidFill>
                          <a:srgbClr val="C00000"/>
                        </a:solidFill>
                      </a:rPr>
                    </a:br>
                    <a:fld id="{364D785E-3CA0-4957-802E-98CE9C327BC4}" type="VALUE">
                      <a:rPr lang="en-CA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CA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4.5121604864216444E-2"/>
                  <c:y val="2.70856758546042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Don’t Know</a:t>
                    </a:r>
                  </a:p>
                  <a:p>
                    <a:pPr>
                      <a:defRPr/>
                    </a:pPr>
                    <a:fld id="{AC0BCC87-0F3A-4D48-B288-E97664F5FE3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0.9101123595505618</c:v>
                </c:pt>
                <c:pt idx="1">
                  <c:v>3.7453183520599252E-2</c:v>
                </c:pt>
                <c:pt idx="2">
                  <c:v>5.2434456928838954E-2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0.13047379353586727"/>
          <c:w val="0.50214397395625832"/>
          <c:h val="0.80418186021584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CA" dirty="0"/>
                      <a:t>Had to follow up</a:t>
                    </a:r>
                    <a:br>
                      <a:rPr lang="en-CA" baseline="0" dirty="0"/>
                    </a:br>
                    <a:fld id="{57B505D2-7C0E-430B-899B-0479EA91E03F}" type="VALUE">
                      <a:rPr lang="en-CA" smtClean="0"/>
                      <a:pPr/>
                      <a:t>[VALUE]</a:t>
                    </a:fld>
                    <a:endParaRPr lang="en-CA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18999538604599892"/>
                  <c:y val="0.13228581036348924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Did </a:t>
                    </a:r>
                    <a:r>
                      <a:rPr lang="en-CA" baseline="0" dirty="0"/>
                      <a:t>not have to follow up</a:t>
                    </a:r>
                    <a:br>
                      <a:rPr lang="en-CA" dirty="0"/>
                    </a:br>
                    <a:fld id="{364D785E-3CA0-4957-802E-98CE9C327BC4}" type="VALUE">
                      <a:rPr lang="en-CA" smtClean="0"/>
                      <a:pPr/>
                      <a:t>[VALUE]</a:t>
                    </a:fld>
                    <a:endParaRPr lang="en-CA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4.5121604864216444E-2"/>
                  <c:y val="2.70856758546042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Don’t Know</a:t>
                    </a:r>
                  </a:p>
                  <a:p>
                    <a:pPr>
                      <a:defRPr/>
                    </a:pPr>
                    <a:fld id="{AC0BCC87-0F3A-4D48-B288-E97664F5FE3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0.65865384615384615</c:v>
                </c:pt>
                <c:pt idx="1">
                  <c:v>0.28846153846153844</c:v>
                </c:pt>
                <c:pt idx="2">
                  <c:v>5.2884615384615384E-2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3804311701194"/>
          <c:y val="6.7849399088562176E-2"/>
          <c:w val="0.65908840123705148"/>
          <c:h val="0.91040342156976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3-400F-9D19-E0E3A60C9187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Through secure messaging again</c:v>
                </c:pt>
                <c:pt idx="1">
                  <c:v>Calling VAC</c:v>
                </c:pt>
                <c:pt idx="2">
                  <c:v>Other</c:v>
                </c:pt>
                <c:pt idx="3">
                  <c:v>Can't recall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0.75912408759124073</c:v>
                </c:pt>
                <c:pt idx="1">
                  <c:v>0.58394160583941601</c:v>
                </c:pt>
                <c:pt idx="2">
                  <c:v>5.1094890510948912E-2</c:v>
                </c:pt>
                <c:pt idx="3">
                  <c:v>7.2992700729927005E-3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16050091227265"/>
          <c:y val="1.4466103957345202E-2"/>
          <c:w val="0.43666587397652584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Tracking the status of applications</c:v>
                </c:pt>
                <c:pt idx="1">
                  <c:v>My VAC Account Inbox</c:v>
                </c:pt>
                <c:pt idx="2">
                  <c:v>Applying for benefits and services</c:v>
                </c:pt>
                <c:pt idx="3">
                  <c:v>Viewing a summary of benefits</c:v>
                </c:pt>
                <c:pt idx="4">
                  <c:v>Secure messaging</c:v>
                </c:pt>
                <c:pt idx="5">
                  <c:v>Uploading documents</c:v>
                </c:pt>
                <c:pt idx="6">
                  <c:v>Updating personal information</c:v>
                </c:pt>
                <c:pt idx="7">
                  <c:v>Signing up for email notifications</c:v>
                </c:pt>
                <c:pt idx="8">
                  <c:v>Signing up for direct deposit/changing banking information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0.91</c:v>
                </c:pt>
                <c:pt idx="1">
                  <c:v>0.87</c:v>
                </c:pt>
                <c:pt idx="2">
                  <c:v>0.82</c:v>
                </c:pt>
                <c:pt idx="3">
                  <c:v>0.82</c:v>
                </c:pt>
                <c:pt idx="4">
                  <c:v>0.78</c:v>
                </c:pt>
                <c:pt idx="5">
                  <c:v>0.73</c:v>
                </c:pt>
                <c:pt idx="6">
                  <c:v>0.66</c:v>
                </c:pt>
                <c:pt idx="7">
                  <c:v>0.56999999999999995</c:v>
                </c:pt>
                <c:pt idx="8">
                  <c:v>0.56000000000000005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6.5969076967805435E-2"/>
          <c:w val="0.55631063469918696"/>
          <c:h val="0.89092958249703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layout>
                <c:manualLayout>
                  <c:x val="-8.0529846836193575E-2"/>
                  <c:y val="0.13555500677798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Yes, had difficulties</a:t>
                    </a:r>
                    <a:br>
                      <a:rPr lang="en-US" baseline="0" dirty="0"/>
                    </a:br>
                    <a:fld id="{57B505D2-7C0E-430B-899B-0479EA91E03F}" type="VALUE">
                      <a:rPr lang="en-US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CA" dirty="0"/>
                      <a:t>No, did not have difficulties</a:t>
                    </a:r>
                    <a:br>
                      <a:rPr lang="en-CA" dirty="0"/>
                    </a:br>
                    <a:fld id="{364D785E-3CA0-4957-802E-98CE9C327BC4}" type="VALUE">
                      <a:rPr lang="en-CA" smtClean="0"/>
                      <a:pPr/>
                      <a:t>[VALUE]</a:t>
                    </a:fld>
                    <a:endParaRPr lang="en-CA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Don’t Know</a:t>
                    </a:r>
                  </a:p>
                  <a:p>
                    <a:pPr>
                      <a:defRPr/>
                    </a:pPr>
                    <a:fld id="{AC0BCC87-0F3A-4D48-B288-E97664F5FE3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9.1346153846153827E-2</c:v>
                </c:pt>
                <c:pt idx="1">
                  <c:v>0.88942307692307698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66842200636484"/>
          <c:y val="3.4484890518875037E-2"/>
          <c:w val="0.70233157799363521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Took too long</c:v>
                </c:pt>
                <c:pt idx="1">
                  <c:v>Issue wasn't resolved</c:v>
                </c:pt>
                <c:pt idx="2">
                  <c:v>Got a call back not a secure message reply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0.60526315789473684</c:v>
                </c:pt>
                <c:pt idx="1">
                  <c:v>0.44736842105263158</c:v>
                </c:pt>
                <c:pt idx="2">
                  <c:v>0.13157894736842105</c:v>
                </c:pt>
                <c:pt idx="3">
                  <c:v>0.47368421052631576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8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77096146078807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Somewhat satisfied</c:v>
                </c:pt>
                <c:pt idx="2">
                  <c:v>Neutral</c:v>
                </c:pt>
                <c:pt idx="3">
                  <c:v>Somewhat dissatisfied</c:v>
                </c:pt>
                <c:pt idx="4">
                  <c:v>Very dissatisfied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0.25961538461538464</c:v>
                </c:pt>
                <c:pt idx="1">
                  <c:v>0.29567307692307693</c:v>
                </c:pt>
                <c:pt idx="2">
                  <c:v>0.20673076923076925</c:v>
                </c:pt>
                <c:pt idx="3">
                  <c:v>0.15384615384615385</c:v>
                </c:pt>
                <c:pt idx="4">
                  <c:v>8.4134615384615377E-2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9.933358553749258E-2"/>
          <c:w val="0.55631063469918696"/>
          <c:h val="0.89092958249703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CA" dirty="0"/>
                      <a:t>Familiar</a:t>
                    </a:r>
                    <a:r>
                      <a:rPr lang="en-CA" baseline="0" dirty="0"/>
                      <a:t> with ‘News and Notifications’</a:t>
                    </a:r>
                    <a:br>
                      <a:rPr lang="en-CA" baseline="0" dirty="0"/>
                    </a:br>
                    <a:fld id="{57B505D2-7C0E-430B-899B-0479EA91E03F}" type="VALUE">
                      <a:rPr lang="en-CA" smtClean="0"/>
                      <a:pPr/>
                      <a:t>[VALUE]</a:t>
                    </a:fld>
                    <a:endParaRPr lang="en-CA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9.5624114651780931E-2"/>
                  <c:y val="0.207552814002935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Not</a:t>
                    </a:r>
                  </a:p>
                  <a:p>
                    <a:r>
                      <a:rPr lang="en-US" dirty="0"/>
                      <a:t>familiar</a:t>
                    </a:r>
                    <a:br>
                      <a:rPr lang="en-US" dirty="0"/>
                    </a:br>
                    <a:fld id="{364D785E-3CA0-4957-802E-98CE9C327BC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2.2024931974526197E-2"/>
                  <c:y val="7.25437241446951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Don’t Know</a:t>
                    </a:r>
                  </a:p>
                  <a:p>
                    <a:pPr>
                      <a:defRPr/>
                    </a:pPr>
                    <a:fld id="{AC0BCC87-0F3A-4D48-B288-E97664F5FE3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0.87254901960784315</c:v>
                </c:pt>
                <c:pt idx="1">
                  <c:v>0.1</c:v>
                </c:pt>
                <c:pt idx="2">
                  <c:v>2.7450980392156862E-2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027499624637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effective</c:v>
                </c:pt>
                <c:pt idx="1">
                  <c:v>Somewhat effective</c:v>
                </c:pt>
                <c:pt idx="2">
                  <c:v>Not at all effective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0.3258426966292135</c:v>
                </c:pt>
                <c:pt idx="1">
                  <c:v>0.54831460674157306</c:v>
                </c:pt>
                <c:pt idx="2">
                  <c:v>7.415730337078652E-2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0378721976197"/>
          <c:y val="3.448489051887503E-2"/>
          <c:w val="0.6633962127802380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Changes to benefits</c:v>
                </c:pt>
                <c:pt idx="1">
                  <c:v>New benefit rates</c:v>
                </c:pt>
                <c:pt idx="2">
                  <c:v>New My VAC Account features</c:v>
                </c:pt>
                <c:pt idx="3">
                  <c:v>Mental health</c:v>
                </c:pt>
                <c:pt idx="4">
                  <c:v>Commemoration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0.88314606741573032</c:v>
                </c:pt>
                <c:pt idx="1">
                  <c:v>0.85842696629213489</c:v>
                </c:pt>
                <c:pt idx="2">
                  <c:v>0.7820224719101122</c:v>
                </c:pt>
                <c:pt idx="3">
                  <c:v>0.53483146067415732</c:v>
                </c:pt>
                <c:pt idx="4">
                  <c:v>0.2179775280898876</c:v>
                </c:pt>
                <c:pt idx="5">
                  <c:v>5.3932584269662923E-2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7150624256493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Maybe</c:v>
                </c:pt>
                <c:pt idx="2">
                  <c:v>No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0.65686274509803921</c:v>
                </c:pt>
                <c:pt idx="1">
                  <c:v>0.23137254901960783</c:v>
                </c:pt>
                <c:pt idx="2">
                  <c:v>9.2156862745098045E-2</c:v>
                </c:pt>
                <c:pt idx="3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75805491791653"/>
          <c:y val="3.4484890518875037E-2"/>
          <c:w val="0.62724194508208342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4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 case manager</c:v>
                </c:pt>
                <c:pt idx="1">
                  <c:v>VAC National Contact Centre</c:v>
                </c:pt>
                <c:pt idx="2">
                  <c:v>Bureau of Pensions Advocates</c:v>
                </c:pt>
                <c:pt idx="3">
                  <c:v>Other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0.74313725490196081</c:v>
                </c:pt>
                <c:pt idx="1">
                  <c:v>0.45490196078431372</c:v>
                </c:pt>
                <c:pt idx="2">
                  <c:v>0.42352941176470588</c:v>
                </c:pt>
                <c:pt idx="3">
                  <c:v>0.10196078431372549</c:v>
                </c:pt>
                <c:pt idx="4">
                  <c:v>0.12352941176470589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85110926825134"/>
          <c:y val="3.4484890518875037E-2"/>
          <c:w val="0.54314889073174866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Fill out a form in advance to identify chat areas</c:v>
                </c:pt>
                <c:pt idx="1">
                  <c:v>Transfer within VAC</c:v>
                </c:pt>
                <c:pt idx="2">
                  <c:v>Upload documents</c:v>
                </c:pt>
                <c:pt idx="3">
                  <c:v>Record of the chat sent via email</c:v>
                </c:pt>
                <c:pt idx="4">
                  <c:v>Other</c:v>
                </c:pt>
                <c:pt idx="5">
                  <c:v>None of the above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0.73725490196078436</c:v>
                </c:pt>
                <c:pt idx="1">
                  <c:v>0.73529411764705888</c:v>
                </c:pt>
                <c:pt idx="2">
                  <c:v>0.72156862745098038</c:v>
                </c:pt>
                <c:pt idx="3">
                  <c:v>0.70980392156862748</c:v>
                </c:pt>
                <c:pt idx="4">
                  <c:v>3.3333333333333333E-2</c:v>
                </c:pt>
                <c:pt idx="5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7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0733371447050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Signed up for email notifications</c:v>
                </c:pt>
                <c:pt idx="1">
                  <c:v>No, but aware of service</c:v>
                </c:pt>
                <c:pt idx="2">
                  <c:v>No, and not aware of service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0.86078431372549025</c:v>
                </c:pt>
                <c:pt idx="1">
                  <c:v>3.7254901960784313E-2</c:v>
                </c:pt>
                <c:pt idx="2">
                  <c:v>6.2745098039215685E-2</c:v>
                </c:pt>
                <c:pt idx="3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53-42EC-89F3-DB20EC432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GCKey</c:v>
                </c:pt>
                <c:pt idx="1">
                  <c:v>SecureKey</c:v>
                </c:pt>
                <c:pt idx="2">
                  <c:v>Can't Recall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0"/>
          <c:w val="0.99965277777777772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easy</c:v>
                </c:pt>
                <c:pt idx="1">
                  <c:v>Somewhat easy</c:v>
                </c:pt>
                <c:pt idx="2">
                  <c:v>Neutral</c:v>
                </c:pt>
                <c:pt idx="3">
                  <c:v>Somewhat difficult</c:v>
                </c:pt>
                <c:pt idx="4">
                  <c:v>Very difficult</c:v>
                </c:pt>
                <c:pt idx="5">
                  <c:v>Can’t recall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0.51025056947608205</c:v>
                </c:pt>
                <c:pt idx="1">
                  <c:v>0.18906605922551253</c:v>
                </c:pt>
                <c:pt idx="2">
                  <c:v>0.12528473804100229</c:v>
                </c:pt>
                <c:pt idx="3">
                  <c:v>2.9612756264236904E-2</c:v>
                </c:pt>
                <c:pt idx="4">
                  <c:v>4.5558086560364463E-3</c:v>
                </c:pt>
                <c:pt idx="5">
                  <c:v>0.14123006833712984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3.1059823000934416E-2"/>
          <c:w val="0.99965277777777772"/>
          <c:h val="0.8824523704252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useful</c:v>
                </c:pt>
                <c:pt idx="1">
                  <c:v>Somewhat useful</c:v>
                </c:pt>
                <c:pt idx="2">
                  <c:v>Not at all useful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0.64920273348519364</c:v>
                </c:pt>
                <c:pt idx="1">
                  <c:v>0.31890660592255127</c:v>
                </c:pt>
                <c:pt idx="2">
                  <c:v>2.0501138952164009E-2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8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12360555058894"/>
          <c:y val="3.4484890518875037E-2"/>
          <c:w val="0.739876394449411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4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Include a live chat feature</c:v>
                </c:pt>
                <c:pt idx="1">
                  <c:v>Include a dashboard feature</c:v>
                </c:pt>
                <c:pt idx="2">
                  <c:v>Nothing</c:v>
                </c:pt>
                <c:pt idx="3">
                  <c:v>Other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0.64117647058823535</c:v>
                </c:pt>
                <c:pt idx="1">
                  <c:v>0.49607843137254903</c:v>
                </c:pt>
                <c:pt idx="2">
                  <c:v>9.0196078431372548E-2</c:v>
                </c:pt>
                <c:pt idx="3">
                  <c:v>9.2156862745098045E-2</c:v>
                </c:pt>
                <c:pt idx="4">
                  <c:v>0.11176470588235295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3.1059823000934416E-2"/>
          <c:w val="0.99965277777777772"/>
          <c:h val="0.8824523704252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Through a mobile device</c:v>
                </c:pt>
                <c:pt idx="1">
                  <c:v>Through a laptop or desktop computer</c:v>
                </c:pt>
                <c:pt idx="2">
                  <c:v>Both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0.23921568627450981</c:v>
                </c:pt>
                <c:pt idx="1">
                  <c:v>0.35882352941176471</c:v>
                </c:pt>
                <c:pt idx="2">
                  <c:v>0.40196078431372551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About 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0.12159709618874773</c:v>
                </c:pt>
                <c:pt idx="1">
                  <c:v>0.24682395644283123</c:v>
                </c:pt>
                <c:pt idx="2">
                  <c:v>0.28493647912885661</c:v>
                </c:pt>
                <c:pt idx="3">
                  <c:v>0.24863883847549911</c:v>
                </c:pt>
                <c:pt idx="4">
                  <c:v>9.8003629764065348E-2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Used Benefits Navigator</c:v>
                </c:pt>
                <c:pt idx="1">
                  <c:v>Did not use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0.22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84493824878517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Did not know about it</c:v>
                </c:pt>
                <c:pt idx="1">
                  <c:v>Had no need to use it</c:v>
                </c:pt>
                <c:pt idx="2">
                  <c:v>Looked complicated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helpful</c:v>
                </c:pt>
                <c:pt idx="1">
                  <c:v>Slightly helpful</c:v>
                </c:pt>
                <c:pt idx="2">
                  <c:v>Moderately helpful</c:v>
                </c:pt>
                <c:pt idx="3">
                  <c:v>Very helpful</c:v>
                </c:pt>
                <c:pt idx="4">
                  <c:v>I can’t recall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</c:v>
                </c:pt>
                <c:pt idx="2">
                  <c:v>0.32</c:v>
                </c:pt>
                <c:pt idx="3">
                  <c:v>0.38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477679241492639"/>
          <c:w val="0.72304734442781915"/>
          <c:h val="0.88301741500135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Had no need to use it</c:v>
                </c:pt>
                <c:pt idx="1">
                  <c:v>Did not know about it</c:v>
                </c:pt>
                <c:pt idx="2">
                  <c:v>Looked complicated</c:v>
                </c:pt>
                <c:pt idx="3">
                  <c:v>Other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0.24</c:v>
                </c:pt>
                <c:pt idx="2">
                  <c:v>0.03</c:v>
                </c:pt>
                <c:pt idx="3">
                  <c:v>0.12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1.4466103957345202E-2"/>
          <c:w val="0.54519952480320155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More comfortable with GCKey</c:v>
                </c:pt>
                <c:pt idx="1">
                  <c:v>Didn't want to use banking information</c:v>
                </c:pt>
                <c:pt idx="2">
                  <c:v>Bank wasn't an option in SecureKey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0.21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Helpful</c:v>
                </c:pt>
                <c:pt idx="1">
                  <c:v>In part/somewhat</c:v>
                </c:pt>
                <c:pt idx="2">
                  <c:v>Not helpful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0.501</c:v>
                </c:pt>
                <c:pt idx="1">
                  <c:v>0.40200000000000002</c:v>
                </c:pt>
                <c:pt idx="2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0.441</c:v>
                </c:pt>
                <c:pt idx="1">
                  <c:v>0.51800000000000002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0.57299999999999995</c:v>
                </c:pt>
                <c:pt idx="1">
                  <c:v>0.39800000000000002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Helpful</c:v>
                </c:pt>
                <c:pt idx="1">
                  <c:v>In part/somewhat</c:v>
                </c:pt>
                <c:pt idx="2">
                  <c:v>Not helpful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0.216</c:v>
                </c:pt>
                <c:pt idx="1">
                  <c:v>0.29899999999999999</c:v>
                </c:pt>
                <c:pt idx="2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0.58299999999999996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89504436425749E-3"/>
          <c:w val="1"/>
          <c:h val="0.99277501174210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Easier to complete</c:v>
                </c:pt>
                <c:pt idx="1">
                  <c:v>Ability to save progress and complete later</c:v>
                </c:pt>
                <c:pt idx="2">
                  <c:v>Saves time</c:v>
                </c:pt>
                <c:pt idx="3">
                  <c:v>Minimizes errors</c:v>
                </c:pt>
                <c:pt idx="4">
                  <c:v>Nothing </c:v>
                </c:pt>
                <c:pt idx="5">
                  <c:v>Other</c:v>
                </c:pt>
                <c:pt idx="6">
                  <c:v>Don't know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0.42</c:v>
                </c:pt>
                <c:pt idx="4">
                  <c:v>0.09</c:v>
                </c:pt>
                <c:pt idx="5">
                  <c:v>0.08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70000000000000007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89504436425749E-3"/>
          <c:w val="1"/>
          <c:h val="0.99277501174210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Nothing</c:v>
                </c:pt>
                <c:pt idx="1">
                  <c:v>Can’t include an electronic signature </c:v>
                </c:pt>
                <c:pt idx="2">
                  <c:v>Has to be completed online</c:v>
                </c:pt>
                <c:pt idx="3">
                  <c:v>Security concerns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0.18</c:v>
                </c:pt>
                <c:pt idx="2">
                  <c:v>0.09</c:v>
                </c:pt>
                <c:pt idx="3">
                  <c:v>0.09</c:v>
                </c:pt>
                <c:pt idx="4">
                  <c:v>0.18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5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885257365955250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58-4AE6-A35C-E5C3F8B005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Online application form</c:v>
                </c:pt>
                <c:pt idx="1">
                  <c:v>Guided web form</c:v>
                </c:pt>
                <c:pt idx="2">
                  <c:v>Paper form</c:v>
                </c:pt>
                <c:pt idx="3">
                  <c:v>No preference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0.47699999999999998</c:v>
                </c:pt>
                <c:pt idx="1">
                  <c:v>0.29699999999999999</c:v>
                </c:pt>
                <c:pt idx="2">
                  <c:v>0.11</c:v>
                </c:pt>
                <c:pt idx="3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98607120892265E-2"/>
          <c:w val="1"/>
          <c:h val="0.9770953550648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Live chat feature</c:v>
                </c:pt>
                <c:pt idx="1">
                  <c:v>Personalised dashboard feature</c:v>
                </c:pt>
                <c:pt idx="2">
                  <c:v>More guided web forms</c:v>
                </c:pt>
                <c:pt idx="3">
                  <c:v>Nothing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0.42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0.18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60000000000000009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8874973169091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F0-47CD-B20C-9CCEA2187E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Through a laptop or desktop computer</c:v>
                </c:pt>
                <c:pt idx="1">
                  <c:v>Through a mobile device</c:v>
                </c:pt>
                <c:pt idx="2">
                  <c:v>Use both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0.54100000000000004</c:v>
                </c:pt>
                <c:pt idx="1">
                  <c:v>0.151</c:v>
                </c:pt>
                <c:pt idx="2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79713266211719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easy</c:v>
                </c:pt>
                <c:pt idx="1">
                  <c:v>Somewhat easy</c:v>
                </c:pt>
                <c:pt idx="2">
                  <c:v>Somewhat difficult</c:v>
                </c:pt>
                <c:pt idx="3">
                  <c:v>Very difficult</c:v>
                </c:pt>
                <c:pt idx="4">
                  <c:v>Can't recall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0.37</c:v>
                </c:pt>
                <c:pt idx="2">
                  <c:v>0.13</c:v>
                </c:pt>
                <c:pt idx="3">
                  <c:v>0.02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98607120892265E-2"/>
          <c:w val="1"/>
          <c:h val="0.9770953550648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Microsoft Windows</c:v>
                </c:pt>
                <c:pt idx="1">
                  <c:v>Apple iOS</c:v>
                </c:pt>
                <c:pt idx="2">
                  <c:v>Google Android</c:v>
                </c:pt>
                <c:pt idx="3">
                  <c:v>Mac OS</c:v>
                </c:pt>
                <c:pt idx="4">
                  <c:v>Other</c:v>
                </c:pt>
                <c:pt idx="5">
                  <c:v>Don’t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0.56599999999999995</c:v>
                </c:pt>
                <c:pt idx="1">
                  <c:v>0.16</c:v>
                </c:pt>
                <c:pt idx="2">
                  <c:v>0.127</c:v>
                </c:pt>
                <c:pt idx="3">
                  <c:v>0.111</c:v>
                </c:pt>
                <c:pt idx="4">
                  <c:v>1.4999999999999999E-2</c:v>
                </c:pt>
                <c:pt idx="5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70000000000000007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 of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Soon-to-release CAF members</c:v>
                </c:pt>
                <c:pt idx="1">
                  <c:v>Soon-to-release RCMP members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0.40500000000000003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8-46D0-A9E7-E5F9F38D67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value</c:v>
                </c:pt>
              </c:strCache>
            </c:strRef>
          </c:tx>
          <c:spPr>
            <a:solidFill>
              <a:srgbClr val="6087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Soon-to-release CAF members</c:v>
                </c:pt>
                <c:pt idx="1">
                  <c:v>Soon-to-release RCMP members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0.214</c:v>
                </c:pt>
                <c:pt idx="1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8-46D0-A9E7-E5F9F38D67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little value</c:v>
                </c:pt>
              </c:strCache>
            </c:strRef>
          </c:tx>
          <c:spPr>
            <a:solidFill>
              <a:srgbClr val="CE11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Soon-to-release CAF members</c:v>
                </c:pt>
                <c:pt idx="1">
                  <c:v>Soon-to-release RCMP members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7.8E-2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8-46D0-A9E7-E5F9F38D67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value at all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Soon-to-release CAF members</c:v>
                </c:pt>
                <c:pt idx="1">
                  <c:v>Soon-to-release RCMP members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3.3000000000000002E-2</c:v>
                </c:pt>
                <c:pt idx="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C8-46D0-A9E7-E5F9F38D67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A4A4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Soon-to-release CAF members</c:v>
                </c:pt>
                <c:pt idx="1">
                  <c:v>Soon-to-release RCMP members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0.27</c:v>
                </c:pt>
                <c:pt idx="1">
                  <c:v>0.59699999999999998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8-46D0-A9E7-E5F9F38D67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847904"/>
        <c:axId val="475847248"/>
      </c:barChart>
      <c:catAx>
        <c:axId val="475847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47248"/>
        <c:crosses val="autoZero"/>
        <c:auto val="1"/>
        <c:lblAlgn val="ctr"/>
        <c:lblOffset val="100"/>
        <c:noMultiLvlLbl val="0"/>
      </c:catAx>
      <c:valAx>
        <c:axId val="47584724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familiar</c:v>
                </c:pt>
                <c:pt idx="1">
                  <c:v>Somewhat familiar</c:v>
                </c:pt>
                <c:pt idx="2">
                  <c:v>Not very familiar</c:v>
                </c:pt>
                <c:pt idx="3">
                  <c:v>Not at all familiar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0.38414634146341464</c:v>
                </c:pt>
                <c:pt idx="1">
                  <c:v>0.45731707317073172</c:v>
                </c:pt>
                <c:pt idx="2">
                  <c:v>0.14024390243902438</c:v>
                </c:pt>
                <c:pt idx="3">
                  <c:v>1.8292682926829271E-2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knowledgeable</c:v>
                </c:pt>
                <c:pt idx="1">
                  <c:v>Somewhat knowledgeable</c:v>
                </c:pt>
                <c:pt idx="2">
                  <c:v>Not very knowledgeable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0.2484472049689441</c:v>
                </c:pt>
                <c:pt idx="1">
                  <c:v>0.54037267080745344</c:v>
                </c:pt>
                <c:pt idx="2">
                  <c:v>0.21118012422360249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94421668040719"/>
          <c:y val="1.4466103957345202E-2"/>
          <c:w val="0.41338420808472653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Secure messaging</c:v>
                </c:pt>
                <c:pt idx="1">
                  <c:v>Veterans uploading documents</c:v>
                </c:pt>
                <c:pt idx="2">
                  <c:v>Veterans updating their contact/direct deposit information</c:v>
                </c:pt>
                <c:pt idx="3">
                  <c:v>Veterans applying through a guided web form</c:v>
                </c:pt>
                <c:pt idx="4">
                  <c:v>Veterans receiving electronic correspondence</c:v>
                </c:pt>
                <c:pt idx="5">
                  <c:v>Displaying Current Benefits and Payment</c:v>
                </c:pt>
                <c:pt idx="6">
                  <c:v>Benefits Navigator in My VAC Account</c:v>
                </c:pt>
                <c:pt idx="7">
                  <c:v>Posting page alerts or broadcast messages for Veterans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0.8571428571428571</c:v>
                </c:pt>
                <c:pt idx="1">
                  <c:v>0.70186335403726696</c:v>
                </c:pt>
                <c:pt idx="2">
                  <c:v>0.68322981366459634</c:v>
                </c:pt>
                <c:pt idx="3">
                  <c:v>0.62732919254658381</c:v>
                </c:pt>
                <c:pt idx="4">
                  <c:v>0.58385093167701863</c:v>
                </c:pt>
                <c:pt idx="5">
                  <c:v>0.35403726708074534</c:v>
                </c:pt>
                <c:pt idx="6">
                  <c:v>0.2360248447204969</c:v>
                </c:pt>
                <c:pt idx="7">
                  <c:v>0.14906832298136646</c:v>
                </c:pt>
                <c:pt idx="8">
                  <c:v>3.1055900621118012E-2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week</c:v>
                </c:pt>
                <c:pt idx="1">
                  <c:v>A few times a month</c:v>
                </c:pt>
                <c:pt idx="2">
                  <c:v>A few times a year</c:v>
                </c:pt>
                <c:pt idx="3">
                  <c:v>Only once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0.32919254658385094</c:v>
                </c:pt>
                <c:pt idx="1">
                  <c:v>0.18012422360248448</c:v>
                </c:pt>
                <c:pt idx="2">
                  <c:v>0.15527950310559008</c:v>
                </c:pt>
                <c:pt idx="3">
                  <c:v>0.14285714285714288</c:v>
                </c:pt>
                <c:pt idx="4">
                  <c:v>0.19254658385093168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84837382248596"/>
          <c:y val="1.4466103957345202E-2"/>
          <c:w val="0.51297800106631253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didn't know it existed</c:v>
                </c:pt>
                <c:pt idx="1">
                  <c:v>I don't have time due to workload</c:v>
                </c:pt>
                <c:pt idx="2">
                  <c:v>I don't need to for my work</c:v>
                </c:pt>
                <c:pt idx="3">
                  <c:v>Some other reason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0.58064516129032251</c:v>
                </c:pt>
                <c:pt idx="1">
                  <c:v>0.25806451612903225</c:v>
                </c:pt>
                <c:pt idx="2">
                  <c:v>0.22580645161290325</c:v>
                </c:pt>
                <c:pt idx="3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week</c:v>
                </c:pt>
                <c:pt idx="1">
                  <c:v>A few times a month</c:v>
                </c:pt>
                <c:pt idx="2">
                  <c:v>A few times a year</c:v>
                </c:pt>
                <c:pt idx="3">
                  <c:v>Only once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0.13664596273291926</c:v>
                </c:pt>
                <c:pt idx="1">
                  <c:v>0.18012422360248448</c:v>
                </c:pt>
                <c:pt idx="2">
                  <c:v>0.16149068322981366</c:v>
                </c:pt>
                <c:pt idx="3">
                  <c:v>0.2484472049689441</c:v>
                </c:pt>
                <c:pt idx="4">
                  <c:v>0.27329192546583853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73731408573927"/>
          <c:y val="1.4466103957345202E-2"/>
          <c:w val="0.52408912948381448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Yes, I have taken a training session</c:v>
                </c:pt>
                <c:pt idx="1">
                  <c:v>No, I am unaware of this training</c:v>
                </c:pt>
                <c:pt idx="2">
                  <c:v>No, I do not have enough time for this training</c:v>
                </c:pt>
                <c:pt idx="3">
                  <c:v>No, I am not interested in this training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0.69565217391304346</c:v>
                </c:pt>
                <c:pt idx="1">
                  <c:v>0.22981366459627328</c:v>
                </c:pt>
                <c:pt idx="2">
                  <c:v>4.3478260869565216E-2</c:v>
                </c:pt>
                <c:pt idx="3">
                  <c:v>3.1055900621118012E-2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Very good</c:v>
                </c:pt>
                <c:pt idx="1">
                  <c:v>Good</c:v>
                </c:pt>
                <c:pt idx="2">
                  <c:v>Neutral</c:v>
                </c:pt>
                <c:pt idx="3">
                  <c:v>Poor</c:v>
                </c:pt>
                <c:pt idx="4">
                  <c:v>Very poor</c:v>
                </c:pt>
                <c:pt idx="5">
                  <c:v>I'm not sure</c:v>
                </c:pt>
              </c:strCache>
            </c:strRef>
          </c:cat>
          <c:val>
            <c:numRef>
              <c:f>Sheet1!$B$3:$B$8</c:f>
              <c:numCache>
                <c:formatCode>###0%</c:formatCode>
                <c:ptCount val="6"/>
                <c:pt idx="0">
                  <c:v>0.19875776397515527</c:v>
                </c:pt>
                <c:pt idx="1">
                  <c:v>0.34782608695652173</c:v>
                </c:pt>
                <c:pt idx="2">
                  <c:v>0.27950310559006214</c:v>
                </c:pt>
                <c:pt idx="3">
                  <c:v>9.3167701863354047E-2</c:v>
                </c:pt>
                <c:pt idx="4">
                  <c:v>2.4844720496894408E-2</c:v>
                </c:pt>
                <c:pt idx="5">
                  <c:v>5.5900621118012424E-2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1.4466103957345202E-2"/>
          <c:w val="0.54519952480320155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It took too long/too many steps</c:v>
                </c:pt>
                <c:pt idx="1">
                  <c:v>Didn't know what a GCKey was</c:v>
                </c:pt>
                <c:pt idx="2">
                  <c:v>Trouble linking VAC file to account</c:v>
                </c:pt>
                <c:pt idx="3">
                  <c:v>Other</c:v>
                </c:pt>
                <c:pt idx="4">
                  <c:v>Not sure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0.46</c:v>
                </c:pt>
                <c:pt idx="2">
                  <c:v>0.26</c:v>
                </c:pt>
                <c:pt idx="3">
                  <c:v>0.16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 positive impact</c:v>
                </c:pt>
                <c:pt idx="1">
                  <c:v>No impact</c:v>
                </c:pt>
                <c:pt idx="2">
                  <c:v>A negative impact</c:v>
                </c:pt>
              </c:strCache>
            </c:strRef>
          </c:cat>
          <c:val>
            <c:numRef>
              <c:f>Sheet1!$B$3:$B$5</c:f>
              <c:numCache>
                <c:formatCode>###0%</c:formatCode>
                <c:ptCount val="3"/>
                <c:pt idx="0">
                  <c:v>0.8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6926215839204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E6-4F93-A9E4-6C1F14AC9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 few times a month</c:v>
                </c:pt>
                <c:pt idx="4">
                  <c:v>Less than a few times a month</c:v>
                </c:pt>
                <c:pt idx="5">
                  <c:v>Never; I don't know enough about My VAC Account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0.4689655172413793</c:v>
                </c:pt>
                <c:pt idx="1">
                  <c:v>0.21379310344827587</c:v>
                </c:pt>
                <c:pt idx="2">
                  <c:v>8.2758620689655171E-2</c:v>
                </c:pt>
                <c:pt idx="3">
                  <c:v>7.586206896551724E-2</c:v>
                </c:pt>
                <c:pt idx="4">
                  <c:v>9.6551724137931033E-2</c:v>
                </c:pt>
                <c:pt idx="5">
                  <c:v>6.2068965517241378E-2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2C-4EF0-A3D6-2A372F38EC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 few times a month</c:v>
                </c:pt>
                <c:pt idx="4">
                  <c:v>Less than a few times a month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0.41007194244604317</c:v>
                </c:pt>
                <c:pt idx="1">
                  <c:v>0.15827338129496402</c:v>
                </c:pt>
                <c:pt idx="2">
                  <c:v>5.7553956834532377E-2</c:v>
                </c:pt>
                <c:pt idx="3">
                  <c:v>0.10071942446043165</c:v>
                </c:pt>
                <c:pt idx="4">
                  <c:v>0.16546762589928057</c:v>
                </c:pt>
                <c:pt idx="5">
                  <c:v>0.1079136690647482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2071387723731"/>
          <c:y val="7.5657430014319807E-2"/>
          <c:w val="0.51855857224552537"/>
          <c:h val="0.809099033522894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7-4CDE-A8FB-91A24297D7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D7-4CDE-A8FB-91A24297D7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0.71323529411764708</c:v>
                </c:pt>
                <c:pt idx="1">
                  <c:v>0.28676470588235292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good</c:v>
                </c:pt>
                <c:pt idx="1">
                  <c:v>Good</c:v>
                </c:pt>
                <c:pt idx="2">
                  <c:v>Neutral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0.4845360824742268</c:v>
                </c:pt>
                <c:pt idx="1">
                  <c:v>0.42268041237113402</c:v>
                </c:pt>
                <c:pt idx="2">
                  <c:v>9.2783505154639179E-2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once a day</c:v>
                </c:pt>
                <c:pt idx="1">
                  <c:v>Several times a week</c:v>
                </c:pt>
                <c:pt idx="2">
                  <c:v>About once a week</c:v>
                </c:pt>
                <c:pt idx="3">
                  <c:v>A few times a month</c:v>
                </c:pt>
                <c:pt idx="4">
                  <c:v>Less than a few times a month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0.34020618556701032</c:v>
                </c:pt>
                <c:pt idx="1">
                  <c:v>0.16494845360824739</c:v>
                </c:pt>
                <c:pt idx="2">
                  <c:v>0.13402061855670103</c:v>
                </c:pt>
                <c:pt idx="3">
                  <c:v>0.21649484536082475</c:v>
                </c:pt>
                <c:pt idx="4">
                  <c:v>0.14432989690721651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depends on the nature of the communication</c:v>
                </c:pt>
                <c:pt idx="1">
                  <c:v>Secure message</c:v>
                </c:pt>
                <c:pt idx="2">
                  <c:v>Telephone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0.59793814432989689</c:v>
                </c:pt>
                <c:pt idx="1">
                  <c:v>0.24742268041237114</c:v>
                </c:pt>
                <c:pt idx="2">
                  <c:v>0.15463917525773196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...responding to messages initiated by My VAC Account users?</c:v>
                </c:pt>
                <c:pt idx="1">
                  <c:v>...both responding and initiating</c:v>
                </c:pt>
                <c:pt idx="2">
                  <c:v>...initiating communication with My VAC Account users?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0.49484536082474229</c:v>
                </c:pt>
                <c:pt idx="1">
                  <c:v>0.46391752577319584</c:v>
                </c:pt>
                <c:pt idx="2">
                  <c:v>4.1237113402061848E-2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2071387723731"/>
          <c:y val="7.5657430014319807E-2"/>
          <c:w val="0.51855857224552537"/>
          <c:h val="0.809099033522894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7-4CDE-A8FB-91A24297D78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D7-4CDE-A8FB-91A24297D7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0.16494845360824739</c:v>
                </c:pt>
                <c:pt idx="1">
                  <c:v>0.83505154639175261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73731408573929"/>
          <c:y val="1.4466103957345202E-2"/>
          <c:w val="0.49908912948381451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Aware and informed about this approach</c:v>
                </c:pt>
                <c:pt idx="1">
                  <c:v>Aware but not informed about this approach</c:v>
                </c:pt>
                <c:pt idx="2">
                  <c:v>Not aware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0.28571428571428575</c:v>
                </c:pt>
                <c:pt idx="1">
                  <c:v>0.27950310559006214</c:v>
                </c:pt>
                <c:pt idx="2">
                  <c:v>0.43478260869565216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1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3-4145-A26A-3B1D47A2C447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3-4145-A26A-3B1D47A2C447}"/>
              </c:ext>
            </c:extLst>
          </c:dPt>
          <c:dPt>
            <c:idx val="3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73731408573929"/>
          <c:y val="8.7913233718735204E-2"/>
          <c:w val="0.47825579615048119"/>
          <c:h val="0.81041163397265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comfortable with this</c:v>
                </c:pt>
                <c:pt idx="1">
                  <c:v>I am pretty comfortable, but I may not have the equipment or tools needed to help Veterans</c:v>
                </c:pt>
                <c:pt idx="2">
                  <c:v>I am really not comfortable; I need more training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0.54658385093167705</c:v>
                </c:pt>
                <c:pt idx="1">
                  <c:v>9.9378881987577633E-2</c:v>
                </c:pt>
                <c:pt idx="2">
                  <c:v>0.29813664596273293</c:v>
                </c:pt>
                <c:pt idx="3">
                  <c:v>5.5900621118012424E-2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92509895186617"/>
          <c:y val="1.4466103957345202E-2"/>
          <c:w val="0.41390129349978566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Better understanding of how to use My VAC Account</c:v>
                </c:pt>
                <c:pt idx="1">
                  <c:v>Better understanding of the advantages</c:v>
                </c:pt>
                <c:pt idx="2">
                  <c:v>Having ambassadors or champions </c:v>
                </c:pt>
                <c:pt idx="3">
                  <c:v>Other</c:v>
                </c:pt>
                <c:pt idx="4">
                  <c:v>Nothing - I already promote My VAC Account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0.45962732919254656</c:v>
                </c:pt>
                <c:pt idx="1">
                  <c:v>0.31677018633540377</c:v>
                </c:pt>
                <c:pt idx="2">
                  <c:v>0.2484472049689441</c:v>
                </c:pt>
                <c:pt idx="3">
                  <c:v>8.0745341614906832E-2</c:v>
                </c:pt>
                <c:pt idx="4">
                  <c:v>0.36645962732919252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505246682515079E-4"/>
          <c:w val="1"/>
          <c:h val="0.8486121369412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valuable</c:v>
                </c:pt>
                <c:pt idx="1">
                  <c:v>Moderately valuable</c:v>
                </c:pt>
                <c:pt idx="2">
                  <c:v>Not very valuable</c:v>
                </c:pt>
                <c:pt idx="3">
                  <c:v>Not at all valuable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0.48447204968944102</c:v>
                </c:pt>
                <c:pt idx="1">
                  <c:v>0.40372670807453415</c:v>
                </c:pt>
                <c:pt idx="2">
                  <c:v>6.8322981366459631E-2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valuable</c:v>
                </c:pt>
                <c:pt idx="1">
                  <c:v>Moderately valuable</c:v>
                </c:pt>
                <c:pt idx="2">
                  <c:v>Not very valuable</c:v>
                </c:pt>
                <c:pt idx="3">
                  <c:v>I'm not sure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0.66459627329192539</c:v>
                </c:pt>
                <c:pt idx="1">
                  <c:v>0.28571428571428575</c:v>
                </c:pt>
                <c:pt idx="2">
                  <c:v>1.2422360248447204E-2</c:v>
                </c:pt>
                <c:pt idx="3">
                  <c:v>3.7267080745341616E-2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969287570801"/>
          <c:y val="9.8056939553247957E-2"/>
          <c:w val="0.50403071242919906"/>
          <c:h val="0.883017415001357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useful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Ability to video conference with Veterans</c:v>
                </c:pt>
                <c:pt idx="1">
                  <c:v>Live online chat ability</c:v>
                </c:pt>
                <c:pt idx="2">
                  <c:v>Providing an estimated completion date for applications</c:v>
                </c:pt>
                <c:pt idx="3">
                  <c:v>Adding case manager agreement to My VAC Account</c:v>
                </c:pt>
                <c:pt idx="4">
                  <c:v>Automatic benefits suggestions for Veterans</c:v>
                </c:pt>
                <c:pt idx="5">
                  <c:v>Increasing applications available as guided web forms</c:v>
                </c:pt>
                <c:pt idx="6">
                  <c:v>Improved status tracking</c:v>
                </c:pt>
                <c:pt idx="7">
                  <c:v>Adding access for POA/other representatives</c:v>
                </c:pt>
                <c:pt idx="8">
                  <c:v>Ability to add files and links within secure messages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0.40707964601769908</c:v>
                </c:pt>
                <c:pt idx="1">
                  <c:v>0.53333333333333333</c:v>
                </c:pt>
                <c:pt idx="2">
                  <c:v>0.64383561643835618</c:v>
                </c:pt>
                <c:pt idx="3">
                  <c:v>0.59090909090909094</c:v>
                </c:pt>
                <c:pt idx="4">
                  <c:v>0.66666666666666674</c:v>
                </c:pt>
                <c:pt idx="5">
                  <c:v>0.6875</c:v>
                </c:pt>
                <c:pt idx="6">
                  <c:v>0.77852348993288589</c:v>
                </c:pt>
                <c:pt idx="7">
                  <c:v>0.67132867132867136</c:v>
                </c:pt>
                <c:pt idx="8">
                  <c:v>0.77205882352941169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useful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Ability to video conference with Veterans</c:v>
                </c:pt>
                <c:pt idx="1">
                  <c:v>Live online chat ability</c:v>
                </c:pt>
                <c:pt idx="2">
                  <c:v>Providing an estimated completion date for applications</c:v>
                </c:pt>
                <c:pt idx="3">
                  <c:v>Adding case manager agreement to My VAC Account</c:v>
                </c:pt>
                <c:pt idx="4">
                  <c:v>Automatic benefits suggestions for Veterans</c:v>
                </c:pt>
                <c:pt idx="5">
                  <c:v>Increasing applications available as guided web forms</c:v>
                </c:pt>
                <c:pt idx="6">
                  <c:v>Improved status tracking</c:v>
                </c:pt>
                <c:pt idx="7">
                  <c:v>Adding access for POA/other representatives</c:v>
                </c:pt>
                <c:pt idx="8">
                  <c:v>Ability to add files and links within secure messages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0.30088495575221236</c:v>
                </c:pt>
                <c:pt idx="1">
                  <c:v>0.3037037037037037</c:v>
                </c:pt>
                <c:pt idx="2">
                  <c:v>0.21917808219178081</c:v>
                </c:pt>
                <c:pt idx="3">
                  <c:v>0.29090909090909089</c:v>
                </c:pt>
                <c:pt idx="4">
                  <c:v>0.24305555555555558</c:v>
                </c:pt>
                <c:pt idx="5">
                  <c:v>0.2638888888888889</c:v>
                </c:pt>
                <c:pt idx="6">
                  <c:v>0.17449664429530201</c:v>
                </c:pt>
                <c:pt idx="7">
                  <c:v>0.2937062937062937</c:v>
                </c:pt>
                <c:pt idx="8">
                  <c:v>0.20588235294117649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4-4020-A224-6646B37AED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very useful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7276475051972716E-2"/>
                  <c:y val="-3.8079166216177927E-2"/>
                </c:manualLayout>
              </c:layout>
              <c:spPr>
                <a:solidFill>
                  <a:srgbClr val="CE202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F1-4D69-9B37-5E87E86E8B9E}"/>
                </c:ext>
              </c:extLst>
            </c:dLbl>
            <c:dLbl>
              <c:idx val="8"/>
              <c:layout>
                <c:manualLayout>
                  <c:x val="-3.0147682952180486E-2"/>
                  <c:y val="-3.5839215262285028E-2"/>
                </c:manualLayout>
              </c:layout>
              <c:spPr>
                <a:solidFill>
                  <a:srgbClr val="CE111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04-4020-A224-6646B37AE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Ability to video conference with Veterans</c:v>
                </c:pt>
                <c:pt idx="1">
                  <c:v>Live online chat ability</c:v>
                </c:pt>
                <c:pt idx="2">
                  <c:v>Providing an estimated completion date for applications</c:v>
                </c:pt>
                <c:pt idx="3">
                  <c:v>Adding case manager agreement to My VAC Account</c:v>
                </c:pt>
                <c:pt idx="4">
                  <c:v>Automatic benefits suggestions for Veterans</c:v>
                </c:pt>
                <c:pt idx="5">
                  <c:v>Increasing applications available as guided web forms</c:v>
                </c:pt>
                <c:pt idx="6">
                  <c:v>Improved status tracking</c:v>
                </c:pt>
                <c:pt idx="7">
                  <c:v>Adding access for POA/other representatives</c:v>
                </c:pt>
                <c:pt idx="8">
                  <c:v>Ability to add files and links within secure messages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0.12389380530973451</c:v>
                </c:pt>
                <c:pt idx="1">
                  <c:v>5.185185185185185E-2</c:v>
                </c:pt>
                <c:pt idx="2">
                  <c:v>6.8493150684931503E-2</c:v>
                </c:pt>
                <c:pt idx="3">
                  <c:v>6.363636363636363E-2</c:v>
                </c:pt>
                <c:pt idx="4">
                  <c:v>4.8611111111111105E-2</c:v>
                </c:pt>
                <c:pt idx="5">
                  <c:v>4.1666666666666671E-2</c:v>
                </c:pt>
                <c:pt idx="6">
                  <c:v>2.684563758389262E-2</c:v>
                </c:pt>
                <c:pt idx="7">
                  <c:v>2.097902097902098E-2</c:v>
                </c:pt>
                <c:pt idx="8">
                  <c:v>1.4705882352941178E-2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4-4020-A224-6646B37AED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useful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3.8079166216177927E-2"/>
                </c:manualLayout>
              </c:layout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04-4020-A224-6646B37AED51}"/>
                </c:ext>
              </c:extLst>
            </c:dLbl>
            <c:dLbl>
              <c:idx val="5"/>
              <c:layout>
                <c:manualLayout>
                  <c:x val="-1.435603950103622E-3"/>
                  <c:y val="-4.255906812396347E-2"/>
                </c:manualLayout>
              </c:layout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1-4D69-9B37-5E87E86E8B9E}"/>
                </c:ext>
              </c:extLst>
            </c:dLbl>
            <c:dLbl>
              <c:idx val="6"/>
              <c:layout>
                <c:manualLayout>
                  <c:x val="0"/>
                  <c:y val="-4.255906812396347E-2"/>
                </c:manualLayout>
              </c:layout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1-4D69-9B37-5E87E86E8B9E}"/>
                </c:ext>
              </c:extLst>
            </c:dLbl>
            <c:dLbl>
              <c:idx val="7"/>
              <c:layout>
                <c:manualLayout>
                  <c:x val="0"/>
                  <c:y val="-5.5998773847320438E-2"/>
                </c:manualLayout>
              </c:layout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1-4D69-9B37-5E87E86E8B9E}"/>
                </c:ext>
              </c:extLst>
            </c:dLbl>
            <c:dLbl>
              <c:idx val="8"/>
              <c:layout>
                <c:manualLayout>
                  <c:x val="0"/>
                  <c:y val="-7.3918381478462886E-2"/>
                </c:manualLayout>
              </c:layout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04-4020-A224-6646B37AE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Ability to video conference with Veterans</c:v>
                </c:pt>
                <c:pt idx="1">
                  <c:v>Live online chat ability</c:v>
                </c:pt>
                <c:pt idx="2">
                  <c:v>Providing an estimated completion date for applications</c:v>
                </c:pt>
                <c:pt idx="3">
                  <c:v>Adding case manager agreement to My VAC Account</c:v>
                </c:pt>
                <c:pt idx="4">
                  <c:v>Automatic benefits suggestions for Veterans</c:v>
                </c:pt>
                <c:pt idx="5">
                  <c:v>Increasing applications available as guided web forms</c:v>
                </c:pt>
                <c:pt idx="6">
                  <c:v>Improved status tracking</c:v>
                </c:pt>
                <c:pt idx="7">
                  <c:v>Adding access for POA/other representatives</c:v>
                </c:pt>
                <c:pt idx="8">
                  <c:v>Ability to add files and links within secure messages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0.16814159292035399</c:v>
                </c:pt>
                <c:pt idx="1">
                  <c:v>0.1111111111111111</c:v>
                </c:pt>
                <c:pt idx="2">
                  <c:v>6.8493150684931503E-2</c:v>
                </c:pt>
                <c:pt idx="3">
                  <c:v>5.4545454545454543E-2</c:v>
                </c:pt>
                <c:pt idx="4">
                  <c:v>4.1666666666666671E-2</c:v>
                </c:pt>
                <c:pt idx="5">
                  <c:v>6.9444444444444441E-3</c:v>
                </c:pt>
                <c:pt idx="6">
                  <c:v>2.0134228187919465E-2</c:v>
                </c:pt>
                <c:pt idx="7">
                  <c:v>1.3986013986013986E-2</c:v>
                </c:pt>
                <c:pt idx="8">
                  <c:v>7.352941176470589E-3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4-4020-A224-6646B37AE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6137344"/>
        <c:axId val="46140032"/>
      </c:barChart>
      <c:catAx>
        <c:axId val="4613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246835143268185"/>
          <c:y val="1.3439705723356886E-2"/>
          <c:w val="0.59941133455664874"/>
          <c:h val="4.3609375835021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0186452217545"/>
          <c:y val="0.11079685044202824"/>
          <c:w val="0.55576901074464669"/>
          <c:h val="0.858840756499302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66-41B7-9F59-31190970C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6-41B7-9F59-31190970C8C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Yes, contacted VAC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aseline="0" dirty="0"/>
                      <a:t> </a:t>
                    </a:r>
                    <a:fld id="{ADEEC432-DDA8-46F2-9DC6-A7C6709062ED}" type="VALUE">
                      <a:rPr lang="en-US" sz="2400" smtClean="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766-41B7-9F59-31190970C8C1}"/>
                </c:ext>
              </c:extLst>
            </c:dLbl>
            <c:dLbl>
              <c:idx val="1"/>
              <c:layout>
                <c:manualLayout>
                  <c:x val="-0.15057675410205687"/>
                  <c:y val="0.16341179225907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CA" sz="2400" dirty="0">
                        <a:solidFill>
                          <a:schemeClr val="bg1"/>
                        </a:solidFill>
                      </a:rPr>
                      <a:t>No, did not contact VAC</a:t>
                    </a:r>
                  </a:p>
                  <a:p>
                    <a:pPr algn="ctr">
                      <a:defRPr sz="2400">
                        <a:solidFill>
                          <a:schemeClr val="bg1"/>
                        </a:solidFill>
                      </a:defRPr>
                    </a:pPr>
                    <a:fld id="{1020AC02-F1E3-4791-8B23-024027AB2FD7}" type="VALUE">
                      <a:rPr lang="en-CA" sz="2400" smtClean="0">
                        <a:solidFill>
                          <a:schemeClr val="bg1"/>
                        </a:solidFill>
                      </a:rPr>
                      <a:pPr algn="ctr"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66-41B7-9F59-31190970C8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Does not apply </a:t>
                    </a:r>
                    <a:fld id="{F48AC880-3E63-4870-A16E-2E38E02E16D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B3-484D-993A-E9A9D0553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6-41B7-9F59-31190970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0.21781</cdr:x>
      <cdr:y>0.40469</cdr:y>
    </cdr:from>
    <cdr:to>
      <cdr:x>0.49181</cdr:x>
      <cdr:y>0.61768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1991621" y="2310619"/>
          <a:ext cx="2505456" cy="1216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66% used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Benefits Navigator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0.21781</cdr:x>
      <cdr:y>0.34702</cdr:y>
    </cdr:from>
    <cdr:to>
      <cdr:x>0.48138</cdr:x>
      <cdr:y>0.72903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1991655" y="1981351"/>
          <a:ext cx="2410039" cy="2181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88% used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‘Track your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applications’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feature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0.21781</cdr:x>
      <cdr:y>0.28237</cdr:y>
    </cdr:from>
    <cdr:to>
      <cdr:x>0.4667</cdr:x>
      <cdr:y>0.72903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1991655" y="1612236"/>
          <a:ext cx="2275815" cy="2550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44% said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‘Track your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applications’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feature provided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sufficient detail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0.21873</cdr:x>
      <cdr:y>0.3911</cdr:y>
    </cdr:from>
    <cdr:to>
      <cdr:x>0.46211</cdr:x>
      <cdr:y>0.72021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2000045" y="2233021"/>
          <a:ext cx="2225480" cy="1879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57% visited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Wait Time Tool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0.22698</cdr:x>
      <cdr:y>0.4337</cdr:y>
    </cdr:from>
    <cdr:to>
      <cdr:x>0.45506</cdr:x>
      <cdr:y>0.76282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2075506" y="2476280"/>
          <a:ext cx="2085530" cy="1879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31% used a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guided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web form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0.42032</cdr:x>
      <cdr:y>0.34964</cdr:y>
    </cdr:from>
    <cdr:to>
      <cdr:x>0.59583</cdr:x>
      <cdr:y>0.65036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2D4E4F-7B8B-4F47-9021-2D8D47CB6365}"/>
            </a:ext>
          </a:extLst>
        </cdr:cNvPr>
        <cdr:cNvSpPr txBox="1"/>
      </cdr:nvSpPr>
      <cdr:spPr>
        <a:xfrm xmlns:a="http://schemas.openxmlformats.org/drawingml/2006/main">
          <a:off x="3718375" y="1982395"/>
          <a:ext cx="1552575" cy="1704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71% used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secure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messaging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50C624-8676-4E4B-8C13-9EAC95EEAC4E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03E1F71-86C8-479F-A7CD-A6B0320A8F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3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46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11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805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48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3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46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222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49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3104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90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85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4310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79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415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121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9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532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557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608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45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497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323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249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891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26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659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081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375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5211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95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714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20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130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278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196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899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74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8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637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720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FF6314B-42D4-49E3-9F58-CE3847F6B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60510FF-A316-4AF4-8798-349924C6F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958CB06-FCF3-4AB2-B0E2-4D1C54CD3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01AEF8-FA44-4893-8F35-747751B8A282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3918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3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862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488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04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388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67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9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67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4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26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2864-C574-47B0-BC2E-A80AAF93148A}" type="datetimeFigureOut">
              <a:rPr lang="en-CA" smtClean="0"/>
              <a:t>2019-08-13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2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240187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53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749983"/>
              </p:ext>
            </p:extLst>
          </p:nvPr>
        </p:nvGraphicFramePr>
        <p:xfrm>
          <a:off x="10915" y="661181"/>
          <a:ext cx="4561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E36F69-E770-437D-9D41-6BD909D5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985739"/>
              </p:ext>
            </p:extLst>
          </p:nvPr>
        </p:nvGraphicFramePr>
        <p:xfrm>
          <a:off x="4202885" y="1242224"/>
          <a:ext cx="5587068" cy="43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5394CA-C994-4306-B3DA-13271464CD36}"/>
              </a:ext>
            </a:extLst>
          </p:cNvPr>
          <p:cNvSpPr txBox="1"/>
          <p:nvPr/>
        </p:nvSpPr>
        <p:spPr>
          <a:xfrm>
            <a:off x="4924421" y="813981"/>
            <a:ext cx="445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rgbClr val="616161"/>
                </a:solidFill>
                <a:latin typeface="Franklin Gothic Book" panose="020B0503020102020204" pitchFamily="34" charset="0"/>
              </a:rPr>
              <a:t>“Was this a reasonable amount of time to wait?”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C5D8A3-F4CF-45C0-95BC-89F9806D57A3}"/>
              </a:ext>
            </a:extLst>
          </p:cNvPr>
          <p:cNvCxnSpPr>
            <a:cxnSpLocks/>
          </p:cNvCxnSpPr>
          <p:nvPr/>
        </p:nvCxnSpPr>
        <p:spPr>
          <a:xfrm>
            <a:off x="4645166" y="1798695"/>
            <a:ext cx="0" cy="3913507"/>
          </a:xfrm>
          <a:prstGeom prst="line">
            <a:avLst/>
          </a:prstGeom>
          <a:ln w="9525">
            <a:solidFill>
              <a:srgbClr val="234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A746FD-CC9F-4E45-9FA6-215D3935F971}"/>
              </a:ext>
            </a:extLst>
          </p:cNvPr>
          <p:cNvSpPr txBox="1"/>
          <p:nvPr/>
        </p:nvSpPr>
        <p:spPr>
          <a:xfrm>
            <a:off x="-73643" y="802875"/>
            <a:ext cx="499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>
                <a:solidFill>
                  <a:srgbClr val="616161"/>
                </a:solidFill>
                <a:latin typeface="Franklin Gothic Book" panose="020B0503020102020204" pitchFamily="34" charset="0"/>
              </a:rPr>
              <a:t>“How long did you have to wait to receive a response?”</a:t>
            </a:r>
          </a:p>
        </p:txBody>
      </p:sp>
    </p:spTree>
    <p:extLst>
      <p:ext uri="{BB962C8B-B14F-4D97-AF65-F5344CB8AC3E}">
        <p14:creationId xmlns:p14="http://schemas.microsoft.com/office/powerpoint/2010/main" val="183153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75882"/>
              </p:ext>
            </p:extLst>
          </p:nvPr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74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77A9EC-4471-4705-A555-57372057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2517"/>
              </p:ext>
            </p:extLst>
          </p:nvPr>
        </p:nvGraphicFramePr>
        <p:xfrm>
          <a:off x="1" y="889233"/>
          <a:ext cx="9144000" cy="533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E1173BB-9292-4E1E-B055-AE6D6226C18C}"/>
              </a:ext>
            </a:extLst>
          </p:cNvPr>
          <p:cNvSpPr txBox="1"/>
          <p:nvPr/>
        </p:nvSpPr>
        <p:spPr>
          <a:xfrm>
            <a:off x="2923912" y="3556931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098E0-8008-4332-8D58-1DE9A7A3E01A}"/>
              </a:ext>
            </a:extLst>
          </p:cNvPr>
          <p:cNvSpPr txBox="1"/>
          <p:nvPr/>
        </p:nvSpPr>
        <p:spPr>
          <a:xfrm>
            <a:off x="2923912" y="4145631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5BB2AA-5257-47DE-80F1-ADAA2AB5F683}"/>
              </a:ext>
            </a:extLst>
          </p:cNvPr>
          <p:cNvSpPr txBox="1"/>
          <p:nvPr/>
        </p:nvSpPr>
        <p:spPr>
          <a:xfrm>
            <a:off x="2923912" y="5981958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469BA6-7A58-4FD3-89D4-343628E7842E}"/>
              </a:ext>
            </a:extLst>
          </p:cNvPr>
          <p:cNvSpPr txBox="1"/>
          <p:nvPr/>
        </p:nvSpPr>
        <p:spPr>
          <a:xfrm>
            <a:off x="2923912" y="2377158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5DD5B-15F4-465B-AD4C-91C3E4FEB4E2}"/>
              </a:ext>
            </a:extLst>
          </p:cNvPr>
          <p:cNvSpPr txBox="1"/>
          <p:nvPr/>
        </p:nvSpPr>
        <p:spPr>
          <a:xfrm>
            <a:off x="2923912" y="5366939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6EAC4-E383-4DD1-A78D-82B2492B9D56}"/>
              </a:ext>
            </a:extLst>
          </p:cNvPr>
          <p:cNvSpPr txBox="1"/>
          <p:nvPr/>
        </p:nvSpPr>
        <p:spPr>
          <a:xfrm>
            <a:off x="2923912" y="2968231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79978E-BD08-44CC-970A-7CFCB3A0BD68}"/>
              </a:ext>
            </a:extLst>
          </p:cNvPr>
          <p:cNvSpPr txBox="1"/>
          <p:nvPr/>
        </p:nvSpPr>
        <p:spPr>
          <a:xfrm>
            <a:off x="2923912" y="4751920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89776-2838-40E9-9F99-AB3BC12AE9C6}"/>
              </a:ext>
            </a:extLst>
          </p:cNvPr>
          <p:cNvSpPr txBox="1"/>
          <p:nvPr/>
        </p:nvSpPr>
        <p:spPr>
          <a:xfrm>
            <a:off x="2923912" y="1835203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n=758</a:t>
            </a:r>
          </a:p>
        </p:txBody>
      </p:sp>
    </p:spTree>
    <p:extLst>
      <p:ext uri="{BB962C8B-B14F-4D97-AF65-F5344CB8AC3E}">
        <p14:creationId xmlns:p14="http://schemas.microsoft.com/office/powerpoint/2010/main" val="36037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664159"/>
            <a:ext cx="9144000" cy="5724441"/>
            <a:chOff x="9378" y="560246"/>
            <a:chExt cx="9144000" cy="572444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560246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75%</a:t>
              </a:r>
              <a:r>
                <a:rPr lang="en-CA" sz="20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satisfied with My VAC Account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3"/>
              <a:ext cx="9144000" cy="4770334"/>
              <a:chOff x="9378" y="1514353"/>
              <a:chExt cx="9144000" cy="4770334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79983997"/>
                  </p:ext>
                </p:extLst>
              </p:nvPr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45634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1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395244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85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479133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03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938142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96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561196"/>
              </p:ext>
            </p:extLst>
          </p:nvPr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05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B6ECC1E-6D22-4F4C-8270-7F9F7BC68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139927"/>
              </p:ext>
            </p:extLst>
          </p:nvPr>
        </p:nvGraphicFramePr>
        <p:xfrm>
          <a:off x="140677" y="295275"/>
          <a:ext cx="8862646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45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56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372126"/>
              </p:ext>
            </p:extLst>
          </p:nvPr>
        </p:nvGraphicFramePr>
        <p:xfrm>
          <a:off x="-1" y="661181"/>
          <a:ext cx="9144001" cy="580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94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256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5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47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05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0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75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51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888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069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12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655584"/>
              </p:ext>
            </p:extLst>
          </p:nvPr>
        </p:nvGraphicFramePr>
        <p:xfrm>
          <a:off x="-674885" y="693273"/>
          <a:ext cx="98188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008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11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664159"/>
            <a:ext cx="9144000" cy="5724441"/>
            <a:chOff x="9378" y="560246"/>
            <a:chExt cx="9144000" cy="572444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560246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56%</a:t>
              </a:r>
              <a:r>
                <a:rPr lang="en-CA" sz="20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satisfied with Secure Messaging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3"/>
              <a:ext cx="9144000" cy="4770334"/>
              <a:chOff x="9378" y="1514353"/>
              <a:chExt cx="9144000" cy="4770334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/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45634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637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51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/>
        </p:nvGraphicFramePr>
        <p:xfrm>
          <a:off x="-156876" y="847288"/>
          <a:ext cx="9144000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37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31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/>
        </p:nvGraphicFramePr>
        <p:xfrm>
          <a:off x="-156876" y="847288"/>
          <a:ext cx="9144000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064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120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-195942" y="675249"/>
          <a:ext cx="9797142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180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/>
        </p:nvGraphicFramePr>
        <p:xfrm>
          <a:off x="-1" y="847288"/>
          <a:ext cx="9143999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122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83890" y="905908"/>
            <a:ext cx="9001387" cy="5479714"/>
            <a:chOff x="9378" y="804973"/>
            <a:chExt cx="9144000" cy="5479714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216370" y="804973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70%</a:t>
              </a:r>
              <a:r>
                <a:rPr lang="en-CA" sz="20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found signing up easy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4"/>
              <a:ext cx="9144000" cy="4770333"/>
              <a:chOff x="9378" y="1514354"/>
              <a:chExt cx="9144000" cy="4770333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/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309212" y="643082"/>
                <a:ext cx="615555" cy="23581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7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884337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953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/>
        </p:nvGraphicFramePr>
        <p:xfrm>
          <a:off x="83890" y="830510"/>
          <a:ext cx="9001387" cy="55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067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10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/>
        </p:nvGraphicFramePr>
        <p:xfrm>
          <a:off x="83890" y="830510"/>
          <a:ext cx="9001387" cy="55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163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660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781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672319"/>
              </p:ext>
            </p:extLst>
          </p:nvPr>
        </p:nvGraphicFramePr>
        <p:xfrm>
          <a:off x="148774" y="104775"/>
          <a:ext cx="8846451" cy="67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638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732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994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296952"/>
              </p:ext>
            </p:extLst>
          </p:nvPr>
        </p:nvGraphicFramePr>
        <p:xfrm>
          <a:off x="148774" y="1"/>
          <a:ext cx="8861876" cy="636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420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3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655925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66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627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652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825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17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148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338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744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950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658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0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664159"/>
            <a:ext cx="9144000" cy="5724441"/>
            <a:chOff x="9378" y="560246"/>
            <a:chExt cx="9144000" cy="572444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560246"/>
              <a:ext cx="27315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75%</a:t>
              </a:r>
              <a:r>
                <a:rPr lang="en-CA" sz="20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found it easy to register for My VAC Account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3"/>
              <a:ext cx="9144000" cy="4770334"/>
              <a:chOff x="9378" y="1514353"/>
              <a:chExt cx="9144000" cy="4770334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2045356"/>
                  </p:ext>
                </p:extLst>
              </p:nvPr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45634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844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553741-405B-4794-91E2-6E7A39C5EB67}"/>
              </a:ext>
            </a:extLst>
          </p:cNvPr>
          <p:cNvGraphicFramePr/>
          <p:nvPr/>
        </p:nvGraphicFramePr>
        <p:xfrm>
          <a:off x="142613" y="914400"/>
          <a:ext cx="8632271" cy="528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843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126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1066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-674885" y="693273"/>
          <a:ext cx="98188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404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290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-674885" y="693273"/>
          <a:ext cx="98188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235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7166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/>
        </p:nvGraphicFramePr>
        <p:xfrm>
          <a:off x="0" y="693273"/>
          <a:ext cx="9144000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9014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732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52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713797"/>
              </p:ext>
            </p:extLst>
          </p:nvPr>
        </p:nvGraphicFramePr>
        <p:xfrm>
          <a:off x="0" y="689317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9440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171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859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490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377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955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0181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788920"/>
              </p:ext>
            </p:extLst>
          </p:nvPr>
        </p:nvGraphicFramePr>
        <p:xfrm>
          <a:off x="148774" y="104775"/>
          <a:ext cx="8846451" cy="67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752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7F949FC-0DF2-44A1-9EBE-4E0243C711B7}"/>
              </a:ext>
            </a:extLst>
          </p:cNvPr>
          <p:cNvSpPr txBox="1"/>
          <p:nvPr/>
        </p:nvSpPr>
        <p:spPr>
          <a:xfrm>
            <a:off x="3795711" y="2678746"/>
            <a:ext cx="1552575" cy="170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solidFill>
                  <a:srgbClr val="CE111B"/>
                </a:solidFill>
              </a:rPr>
              <a:t>16% have had</a:t>
            </a:r>
          </a:p>
          <a:p>
            <a:pPr algn="ctr"/>
            <a:r>
              <a:rPr lang="en-CA" sz="2400" b="1" dirty="0">
                <a:solidFill>
                  <a:srgbClr val="CE111B"/>
                </a:solidFill>
              </a:rPr>
              <a:t> issues with </a:t>
            </a:r>
          </a:p>
          <a:p>
            <a:pPr algn="ctr"/>
            <a:r>
              <a:rPr lang="en-CA" sz="2400" b="1" dirty="0">
                <a:solidFill>
                  <a:srgbClr val="CE111B"/>
                </a:solidFill>
              </a:rPr>
              <a:t>secure </a:t>
            </a:r>
          </a:p>
          <a:p>
            <a:pPr algn="ctr"/>
            <a:r>
              <a:rPr lang="en-CA" sz="2400" b="1" dirty="0">
                <a:solidFill>
                  <a:srgbClr val="CE111B"/>
                </a:solidFill>
              </a:rPr>
              <a:t>messaging</a:t>
            </a:r>
          </a:p>
        </p:txBody>
      </p:sp>
    </p:spTree>
    <p:extLst>
      <p:ext uri="{BB962C8B-B14F-4D97-AF65-F5344CB8AC3E}">
        <p14:creationId xmlns:p14="http://schemas.microsoft.com/office/powerpoint/2010/main" val="3300088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643749"/>
              </p:ext>
            </p:extLst>
          </p:nvPr>
        </p:nvGraphicFramePr>
        <p:xfrm>
          <a:off x="-1" y="0"/>
          <a:ext cx="9144000" cy="668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5536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537402"/>
              </p:ext>
            </p:extLst>
          </p:nvPr>
        </p:nvGraphicFramePr>
        <p:xfrm>
          <a:off x="-1" y="114300"/>
          <a:ext cx="91440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03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1438337"/>
            <a:ext cx="9144000" cy="4950262"/>
            <a:chOff x="9378" y="1334424"/>
            <a:chExt cx="9144000" cy="4950262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1334424"/>
              <a:ext cx="273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70%</a:t>
              </a:r>
              <a:r>
                <a:rPr lang="en-CA" sz="20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 dirty="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Agree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800103"/>
              <a:ext cx="9144000" cy="4484583"/>
              <a:chOff x="9378" y="1800103"/>
              <a:chExt cx="9144000" cy="4484583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9333927"/>
                  </p:ext>
                </p:extLst>
              </p:nvPr>
            </p:nvGraphicFramePr>
            <p:xfrm>
              <a:off x="9378" y="2303387"/>
              <a:ext cx="9144000" cy="39812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74209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1BD15A7-8B18-466F-9967-E5EBA3546402}"/>
              </a:ext>
            </a:extLst>
          </p:cNvPr>
          <p:cNvSpPr/>
          <p:nvPr/>
        </p:nvSpPr>
        <p:spPr>
          <a:xfrm>
            <a:off x="538449" y="74789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latin typeface="Franklin Gothic Book" panose="020B0503020102020204" pitchFamily="34" charset="0"/>
                <a:cs typeface="Arial" panose="020B0604020202020204" pitchFamily="34" charset="0"/>
              </a:rPr>
              <a:t>Agree/Disagree: The steps required to register for My VAC Account justifies the security it provides.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8628989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700867"/>
              </p:ext>
            </p:extLst>
          </p:nvPr>
        </p:nvGraphicFramePr>
        <p:xfrm>
          <a:off x="-942975" y="180975"/>
          <a:ext cx="10086975" cy="618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1782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607561"/>
              </p:ext>
            </p:extLst>
          </p:nvPr>
        </p:nvGraphicFramePr>
        <p:xfrm>
          <a:off x="148774" y="1"/>
          <a:ext cx="8846451" cy="636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209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636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/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25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B6ECC1E-6D22-4F4C-8270-7F9F7BC68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379741"/>
              </p:ext>
            </p:extLst>
          </p:nvPr>
        </p:nvGraphicFramePr>
        <p:xfrm>
          <a:off x="140677" y="661181"/>
          <a:ext cx="8488973" cy="54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24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CE202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42479</TotalTime>
  <Words>344</Words>
  <Application>Microsoft Office PowerPoint</Application>
  <PresentationFormat>On-screen Show (4:3)</PresentationFormat>
  <Paragraphs>164</Paragraphs>
  <Slides>83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Alethea Woods</dc:creator>
  <cp:lastModifiedBy>Alethea Woods</cp:lastModifiedBy>
  <cp:revision>188</cp:revision>
  <cp:lastPrinted>2018-01-02T14:07:10Z</cp:lastPrinted>
  <dcterms:created xsi:type="dcterms:W3CDTF">2016-12-01T16:56:59Z</dcterms:created>
  <dcterms:modified xsi:type="dcterms:W3CDTF">2019-08-13T17:45:42Z</dcterms:modified>
</cp:coreProperties>
</file>